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6.jpg" ContentType="image/jpg"/>
  <Override PartName="/ppt/media/image27.jpg" ContentType="image/jpg"/>
  <Override PartName="/ppt/media/image28.jpg" ContentType="image/jpg"/>
  <Override PartName="/ppt/media/image29.jpg" ContentType="image/jpg"/>
  <Override PartName="/ppt/media/image30.jpg" ContentType="image/jpg"/>
  <Override PartName="/ppt/media/image34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9"/>
  </p:notesMasterIdLst>
  <p:sldIdLst>
    <p:sldId id="333" r:id="rId3"/>
    <p:sldId id="257" r:id="rId4"/>
    <p:sldId id="334" r:id="rId5"/>
    <p:sldId id="336" r:id="rId6"/>
    <p:sldId id="335" r:id="rId7"/>
    <p:sldId id="337" r:id="rId8"/>
    <p:sldId id="338" r:id="rId9"/>
    <p:sldId id="339" r:id="rId10"/>
    <p:sldId id="340" r:id="rId11"/>
    <p:sldId id="307" r:id="rId12"/>
    <p:sldId id="258" r:id="rId13"/>
    <p:sldId id="315" r:id="rId14"/>
    <p:sldId id="318" r:id="rId15"/>
    <p:sldId id="270" r:id="rId16"/>
    <p:sldId id="316" r:id="rId17"/>
    <p:sldId id="332" r:id="rId18"/>
    <p:sldId id="317" r:id="rId19"/>
    <p:sldId id="331" r:id="rId20"/>
    <p:sldId id="326" r:id="rId21"/>
    <p:sldId id="327" r:id="rId22"/>
    <p:sldId id="321" r:id="rId23"/>
    <p:sldId id="322" r:id="rId24"/>
    <p:sldId id="323" r:id="rId25"/>
    <p:sldId id="324" r:id="rId26"/>
    <p:sldId id="330" r:id="rId27"/>
    <p:sldId id="329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2988"/>
  </p:normalViewPr>
  <p:slideViewPr>
    <p:cSldViewPr snapToGrid="0">
      <p:cViewPr>
        <p:scale>
          <a:sx n="114" d="100"/>
          <a:sy n="114" d="100"/>
        </p:scale>
        <p:origin x="1024" y="3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99376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d39a0de4d_2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5d39a0de4d_2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760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d39a0de4d_2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5d39a0de4d_2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189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39a0de4d_2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5d39a0de4d_2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6579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d39a0de4d_2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d39a0de4d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948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and Content">
  <p:cSld name="9_Title and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311694" y="4800669"/>
            <a:ext cx="1890182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700" b="0" i="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© 2018 </a:t>
            </a:r>
            <a:r>
              <a:rPr lang="id" sz="700" b="1" i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Slidefabric.com</a:t>
            </a:r>
            <a:r>
              <a:rPr lang="id" sz="700" b="0" i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 All rights reserved.</a:t>
            </a:r>
            <a:endParaRPr sz="700" b="0" i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8279811" y="4783357"/>
            <a:ext cx="71558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  <a:fld id="{00000000-1234-1234-1234-123412341234}" type="slidenum">
              <a:rPr lang="id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5" name="Google Shape;75;p15"/>
          <p:cNvGrpSpPr/>
          <p:nvPr/>
        </p:nvGrpSpPr>
        <p:grpSpPr>
          <a:xfrm>
            <a:off x="1409322" y="-194969"/>
            <a:ext cx="6870489" cy="5168762"/>
            <a:chOff x="2432790" y="730250"/>
            <a:chExt cx="7132330" cy="5365749"/>
          </a:xfrm>
        </p:grpSpPr>
        <p:sp>
          <p:nvSpPr>
            <p:cNvPr id="76" name="Google Shape;76;p15"/>
            <p:cNvSpPr/>
            <p:nvPr/>
          </p:nvSpPr>
          <p:spPr>
            <a:xfrm>
              <a:off x="3363912" y="800101"/>
              <a:ext cx="5110162" cy="5078412"/>
            </a:xfrm>
            <a:custGeom>
              <a:avLst/>
              <a:gdLst/>
              <a:ahLst/>
              <a:cxnLst/>
              <a:rect l="l" t="t" r="r" b="b"/>
              <a:pathLst>
                <a:path w="2447" h="2432" extrusionOk="0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solidFill>
              <a:srgbClr val="F2F2F2">
                <a:alpha val="28627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8165702" y="2195512"/>
              <a:ext cx="700088" cy="700088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F2F2F2">
                <a:alpha val="28627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3878262" y="5394324"/>
              <a:ext cx="701675" cy="701675"/>
            </a:xfrm>
            <a:custGeom>
              <a:avLst/>
              <a:gdLst/>
              <a:ahLst/>
              <a:cxnLst/>
              <a:rect l="l" t="t" r="r" b="b"/>
              <a:pathLst>
                <a:path w="336" h="336" extrusionOk="0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rgbClr val="F2F2F2">
                <a:alpha val="28627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6370637" y="1084263"/>
              <a:ext cx="1590675" cy="1590675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rgbClr val="F2F2F2">
                <a:alpha val="28627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8306592" y="1171575"/>
              <a:ext cx="950913" cy="954088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F2F2F2">
                <a:alpha val="28627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743324" y="1357313"/>
              <a:ext cx="1344612" cy="1343025"/>
            </a:xfrm>
            <a:custGeom>
              <a:avLst/>
              <a:gdLst/>
              <a:ahLst/>
              <a:cxnLst/>
              <a:rect l="l" t="t" r="r" b="b"/>
              <a:pathLst>
                <a:path w="644" h="643" extrusionOk="0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F2F2F2">
                <a:alpha val="28627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6724649" y="4189412"/>
              <a:ext cx="1344612" cy="1343025"/>
            </a:xfrm>
            <a:custGeom>
              <a:avLst/>
              <a:gdLst/>
              <a:ahLst/>
              <a:cxnLst/>
              <a:rect l="l" t="t" r="r" b="b"/>
              <a:pathLst>
                <a:path w="644" h="643" extrusionOk="0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rgbClr val="F2F2F2">
                <a:alpha val="28627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2933698" y="3802585"/>
              <a:ext cx="430213" cy="430213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F2F2F2">
                <a:alpha val="28627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5180158" y="948820"/>
              <a:ext cx="330055" cy="301354"/>
            </a:xfrm>
            <a:custGeom>
              <a:avLst/>
              <a:gdLst/>
              <a:ahLst/>
              <a:cxnLst/>
              <a:rect l="l" t="t" r="r" b="b"/>
              <a:pathLst>
                <a:path w="245" h="223" extrusionOk="0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F2F2F2">
                <a:alpha val="28627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7873998" y="730250"/>
              <a:ext cx="430213" cy="430213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F2F2F2">
                <a:alpha val="28627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6345237" y="5465761"/>
              <a:ext cx="430213" cy="430213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rgbClr val="F2F2F2">
                <a:alpha val="28627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5051425" y="5585890"/>
              <a:ext cx="330055" cy="301354"/>
            </a:xfrm>
            <a:custGeom>
              <a:avLst/>
              <a:gdLst/>
              <a:ahLst/>
              <a:cxnLst/>
              <a:rect l="l" t="t" r="r" b="b"/>
              <a:pathLst>
                <a:path w="245" h="223" extrusionOk="0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F2F2F2">
                <a:alpha val="28627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8183994" y="3779475"/>
              <a:ext cx="950913" cy="954088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F2F2F2">
                <a:alpha val="28627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9134907" y="3349262"/>
              <a:ext cx="430213" cy="430213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rgbClr val="F2F2F2">
                <a:alpha val="28627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2764576" y="1879599"/>
              <a:ext cx="950913" cy="954088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rgbClr val="F2F2F2">
                <a:alpha val="28627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2432790" y="2824939"/>
              <a:ext cx="330055" cy="301354"/>
            </a:xfrm>
            <a:custGeom>
              <a:avLst/>
              <a:gdLst/>
              <a:ahLst/>
              <a:cxnLst/>
              <a:rect l="l" t="t" r="r" b="b"/>
              <a:pathLst>
                <a:path w="245" h="223" extrusionOk="0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rgbClr val="F2F2F2">
                <a:alpha val="28627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7440141" y="4765674"/>
              <a:ext cx="700088" cy="700088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F2F2F2">
                <a:alpha val="28627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3756966" y="1084263"/>
              <a:ext cx="700088" cy="700088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rgbClr val="F2F2F2">
                <a:alpha val="28627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4" name="Google Shape;94;p15"/>
          <p:cNvSpPr>
            <a:spLocks noGrp="1"/>
          </p:cNvSpPr>
          <p:nvPr>
            <p:ph type="pic" idx="2"/>
          </p:nvPr>
        </p:nvSpPr>
        <p:spPr>
          <a:xfrm>
            <a:off x="1479430" y="1555381"/>
            <a:ext cx="1735931" cy="173474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>
            <a:spLocks noGrp="1"/>
          </p:cNvSpPr>
          <p:nvPr>
            <p:ph type="pic" idx="3"/>
          </p:nvPr>
        </p:nvSpPr>
        <p:spPr>
          <a:xfrm>
            <a:off x="3757807" y="1555381"/>
            <a:ext cx="1735931" cy="173474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>
            <a:spLocks noGrp="1"/>
          </p:cNvSpPr>
          <p:nvPr>
            <p:ph type="pic" idx="4"/>
          </p:nvPr>
        </p:nvSpPr>
        <p:spPr>
          <a:xfrm>
            <a:off x="5952056" y="1555381"/>
            <a:ext cx="1735931" cy="173474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>
            <a:spLocks noGrp="1"/>
          </p:cNvSpPr>
          <p:nvPr>
            <p:ph type="pic" idx="2"/>
          </p:nvPr>
        </p:nvSpPr>
        <p:spPr>
          <a:xfrm>
            <a:off x="2140131" y="-1232324"/>
            <a:ext cx="4863738" cy="43495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311694" y="4800669"/>
            <a:ext cx="1890182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700" b="0" i="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© 2018 </a:t>
            </a:r>
            <a:r>
              <a:rPr lang="id" sz="700" b="1" i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Slidefabric.com</a:t>
            </a:r>
            <a:r>
              <a:rPr lang="id" sz="700" b="0" i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 All rights reserved.</a:t>
            </a:r>
            <a:endParaRPr sz="700" b="0" i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8279811" y="4783357"/>
            <a:ext cx="71558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  <a:fld id="{00000000-1234-1234-1234-123412341234}" type="slidenum">
              <a:rPr lang="id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311694" y="4800669"/>
            <a:ext cx="1890182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700" b="0" i="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© 2018 </a:t>
            </a:r>
            <a:r>
              <a:rPr lang="id" sz="700" b="1" i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Slidefabric.com</a:t>
            </a:r>
            <a:r>
              <a:rPr lang="id" sz="700" b="0" i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 All rights reserved.</a:t>
            </a:r>
            <a:endParaRPr sz="700" b="0" i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2" name="Google Shape;142;p22"/>
          <p:cNvSpPr/>
          <p:nvPr/>
        </p:nvSpPr>
        <p:spPr>
          <a:xfrm>
            <a:off x="8279811" y="4783357"/>
            <a:ext cx="71558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  <a:fld id="{00000000-1234-1234-1234-123412341234}" type="slidenum">
              <a:rPr lang="id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3" name="Google Shape;143;p22"/>
          <p:cNvGrpSpPr/>
          <p:nvPr/>
        </p:nvGrpSpPr>
        <p:grpSpPr>
          <a:xfrm>
            <a:off x="5860048" y="-535336"/>
            <a:ext cx="3736401" cy="2810945"/>
            <a:chOff x="2432790" y="730250"/>
            <a:chExt cx="7132330" cy="5365749"/>
          </a:xfrm>
        </p:grpSpPr>
        <p:sp>
          <p:nvSpPr>
            <p:cNvPr id="144" name="Google Shape;144;p22"/>
            <p:cNvSpPr/>
            <p:nvPr/>
          </p:nvSpPr>
          <p:spPr>
            <a:xfrm>
              <a:off x="3363911" y="800100"/>
              <a:ext cx="5110162" cy="5078412"/>
            </a:xfrm>
            <a:custGeom>
              <a:avLst/>
              <a:gdLst/>
              <a:ahLst/>
              <a:cxnLst/>
              <a:rect l="l" t="t" r="r" b="b"/>
              <a:pathLst>
                <a:path w="2447" h="2432" extrusionOk="0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8165702" y="2195512"/>
              <a:ext cx="700088" cy="700088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6" name="Google Shape;146;p22"/>
            <p:cNvSpPr/>
            <p:nvPr/>
          </p:nvSpPr>
          <p:spPr>
            <a:xfrm>
              <a:off x="3878262" y="5394324"/>
              <a:ext cx="701675" cy="701675"/>
            </a:xfrm>
            <a:custGeom>
              <a:avLst/>
              <a:gdLst/>
              <a:ahLst/>
              <a:cxnLst/>
              <a:rect l="l" t="t" r="r" b="b"/>
              <a:pathLst>
                <a:path w="336" h="336" extrusionOk="0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6370637" y="1084263"/>
              <a:ext cx="1590675" cy="1590675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8306592" y="1171575"/>
              <a:ext cx="950913" cy="954088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3743324" y="1357313"/>
              <a:ext cx="1344612" cy="1343025"/>
            </a:xfrm>
            <a:custGeom>
              <a:avLst/>
              <a:gdLst/>
              <a:ahLst/>
              <a:cxnLst/>
              <a:rect l="l" t="t" r="r" b="b"/>
              <a:pathLst>
                <a:path w="644" h="643" extrusionOk="0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6724649" y="4189412"/>
              <a:ext cx="1344612" cy="1343025"/>
            </a:xfrm>
            <a:custGeom>
              <a:avLst/>
              <a:gdLst/>
              <a:ahLst/>
              <a:cxnLst/>
              <a:rect l="l" t="t" r="r" b="b"/>
              <a:pathLst>
                <a:path w="644" h="643" extrusionOk="0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2933698" y="3802585"/>
              <a:ext cx="430213" cy="430213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5180158" y="948820"/>
              <a:ext cx="330055" cy="301354"/>
            </a:xfrm>
            <a:custGeom>
              <a:avLst/>
              <a:gdLst/>
              <a:ahLst/>
              <a:cxnLst/>
              <a:rect l="l" t="t" r="r" b="b"/>
              <a:pathLst>
                <a:path w="245" h="223" extrusionOk="0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7873998" y="730250"/>
              <a:ext cx="430213" cy="430213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6345237" y="5465761"/>
              <a:ext cx="430213" cy="430213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5051425" y="5585890"/>
              <a:ext cx="330055" cy="301354"/>
            </a:xfrm>
            <a:custGeom>
              <a:avLst/>
              <a:gdLst/>
              <a:ahLst/>
              <a:cxnLst/>
              <a:rect l="l" t="t" r="r" b="b"/>
              <a:pathLst>
                <a:path w="245" h="223" extrusionOk="0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8183994" y="3779475"/>
              <a:ext cx="950913" cy="954088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9134907" y="3349262"/>
              <a:ext cx="430213" cy="430213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2764576" y="1879599"/>
              <a:ext cx="950913" cy="954088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2432790" y="2824939"/>
              <a:ext cx="330055" cy="301354"/>
            </a:xfrm>
            <a:custGeom>
              <a:avLst/>
              <a:gdLst/>
              <a:ahLst/>
              <a:cxnLst/>
              <a:rect l="l" t="t" r="r" b="b"/>
              <a:pathLst>
                <a:path w="245" h="223" extrusionOk="0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7440141" y="4765674"/>
              <a:ext cx="700088" cy="700088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3756966" y="1084263"/>
              <a:ext cx="700088" cy="700088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Content">
  <p:cSld name="7_Title and Conten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/>
          <p:nvPr/>
        </p:nvSpPr>
        <p:spPr>
          <a:xfrm>
            <a:off x="311694" y="4800669"/>
            <a:ext cx="1890182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700" b="0" i="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© 2018 </a:t>
            </a:r>
            <a:r>
              <a:rPr lang="id" sz="700" b="1" i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Slidefabric.com</a:t>
            </a:r>
            <a:r>
              <a:rPr lang="id" sz="700" b="0" i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 All rights reserved.</a:t>
            </a:r>
            <a:endParaRPr sz="700" b="0" i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4" name="Google Shape;164;p23"/>
          <p:cNvSpPr/>
          <p:nvPr/>
        </p:nvSpPr>
        <p:spPr>
          <a:xfrm>
            <a:off x="8279811" y="4783357"/>
            <a:ext cx="71558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  <a:fld id="{00000000-1234-1234-1234-123412341234}" type="slidenum">
              <a:rPr lang="id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2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49912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and Content">
  <p:cSld name="8_Title and Conte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/>
          <p:nvPr/>
        </p:nvSpPr>
        <p:spPr>
          <a:xfrm>
            <a:off x="311694" y="4800669"/>
            <a:ext cx="1890182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700" b="0" i="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© 2018 </a:t>
            </a:r>
            <a:r>
              <a:rPr lang="id" sz="700" b="1" i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Slidefabric.com</a:t>
            </a:r>
            <a:r>
              <a:rPr lang="id" sz="700" b="0" i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 All rights reserved.</a:t>
            </a:r>
            <a:endParaRPr sz="700" b="0" i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p24"/>
          <p:cNvSpPr/>
          <p:nvPr/>
        </p:nvSpPr>
        <p:spPr>
          <a:xfrm>
            <a:off x="8279811" y="4783357"/>
            <a:ext cx="71558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PAGE</a:t>
            </a:r>
            <a:fld id="{00000000-1234-1234-1234-123412341234}" type="slidenum">
              <a:rPr lang="id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9" name="Google Shape;169;p24"/>
          <p:cNvGrpSpPr/>
          <p:nvPr/>
        </p:nvGrpSpPr>
        <p:grpSpPr>
          <a:xfrm>
            <a:off x="5860048" y="-535336"/>
            <a:ext cx="3736401" cy="2810945"/>
            <a:chOff x="2432790" y="730250"/>
            <a:chExt cx="7132330" cy="5365749"/>
          </a:xfrm>
        </p:grpSpPr>
        <p:sp>
          <p:nvSpPr>
            <p:cNvPr id="170" name="Google Shape;170;p24"/>
            <p:cNvSpPr/>
            <p:nvPr/>
          </p:nvSpPr>
          <p:spPr>
            <a:xfrm>
              <a:off x="3363911" y="800100"/>
              <a:ext cx="5110162" cy="5078412"/>
            </a:xfrm>
            <a:custGeom>
              <a:avLst/>
              <a:gdLst/>
              <a:ahLst/>
              <a:cxnLst/>
              <a:rect l="l" t="t" r="r" b="b"/>
              <a:pathLst>
                <a:path w="2447" h="2432" extrusionOk="0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8165702" y="2195512"/>
              <a:ext cx="700088" cy="700088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3878262" y="5394324"/>
              <a:ext cx="701675" cy="701675"/>
            </a:xfrm>
            <a:custGeom>
              <a:avLst/>
              <a:gdLst/>
              <a:ahLst/>
              <a:cxnLst/>
              <a:rect l="l" t="t" r="r" b="b"/>
              <a:pathLst>
                <a:path w="336" h="336" extrusionOk="0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6370637" y="1084263"/>
              <a:ext cx="1590675" cy="1590675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8306592" y="1171575"/>
              <a:ext cx="950913" cy="954088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3743324" y="1357313"/>
              <a:ext cx="1344612" cy="1343025"/>
            </a:xfrm>
            <a:custGeom>
              <a:avLst/>
              <a:gdLst/>
              <a:ahLst/>
              <a:cxnLst/>
              <a:rect l="l" t="t" r="r" b="b"/>
              <a:pathLst>
                <a:path w="644" h="643" extrusionOk="0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6724649" y="4189412"/>
              <a:ext cx="1344612" cy="1343025"/>
            </a:xfrm>
            <a:custGeom>
              <a:avLst/>
              <a:gdLst/>
              <a:ahLst/>
              <a:cxnLst/>
              <a:rect l="l" t="t" r="r" b="b"/>
              <a:pathLst>
                <a:path w="644" h="643" extrusionOk="0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2933698" y="3802585"/>
              <a:ext cx="430213" cy="430213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5180158" y="948820"/>
              <a:ext cx="330055" cy="301354"/>
            </a:xfrm>
            <a:custGeom>
              <a:avLst/>
              <a:gdLst/>
              <a:ahLst/>
              <a:cxnLst/>
              <a:rect l="l" t="t" r="r" b="b"/>
              <a:pathLst>
                <a:path w="245" h="223" extrusionOk="0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7873998" y="730250"/>
              <a:ext cx="430213" cy="430213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6345237" y="5465761"/>
              <a:ext cx="430213" cy="430213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5051425" y="5585890"/>
              <a:ext cx="330055" cy="301354"/>
            </a:xfrm>
            <a:custGeom>
              <a:avLst/>
              <a:gdLst/>
              <a:ahLst/>
              <a:cxnLst/>
              <a:rect l="l" t="t" r="r" b="b"/>
              <a:pathLst>
                <a:path w="245" h="223" extrusionOk="0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8183994" y="3779475"/>
              <a:ext cx="950913" cy="954088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9134907" y="3349262"/>
              <a:ext cx="430213" cy="430213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2764576" y="1879599"/>
              <a:ext cx="950913" cy="954088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2432790" y="2824939"/>
              <a:ext cx="330055" cy="301354"/>
            </a:xfrm>
            <a:custGeom>
              <a:avLst/>
              <a:gdLst/>
              <a:ahLst/>
              <a:cxnLst/>
              <a:rect l="l" t="t" r="r" b="b"/>
              <a:pathLst>
                <a:path w="245" h="223" extrusionOk="0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7440141" y="4765674"/>
              <a:ext cx="700088" cy="700088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3756966" y="1084263"/>
              <a:ext cx="700088" cy="700088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88" name="Google Shape;188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5080819" y="508674"/>
            <a:ext cx="3174758" cy="46348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>
            <a:spLocks noGrp="1"/>
          </p:cNvSpPr>
          <p:nvPr>
            <p:ph type="pic" idx="2"/>
          </p:nvPr>
        </p:nvSpPr>
        <p:spPr>
          <a:xfrm>
            <a:off x="5195888" y="1024291"/>
            <a:ext cx="1563291" cy="276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22860B9-12F7-48F6-B828-46F31879C3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D2A1BB4-14FB-429D-8F8B-A8D76D97CB45}" type="datetimeFigureOut">
              <a:rPr lang="en-US" smtClean="0"/>
              <a:t>7/2/21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4B30C79-6282-4A98-B155-3483B56D4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2562DD2-3853-45D2-B2FE-FE6EF9F86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88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alew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30553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5446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1587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aleway"/>
              <a:buNone/>
              <a:defRPr sz="33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7" r:id="rId3"/>
    <p:sldLayoutId id="2147483668" r:id="rId4"/>
    <p:sldLayoutId id="2147483669" r:id="rId5"/>
    <p:sldLayoutId id="2147483672" r:id="rId6"/>
    <p:sldLayoutId id="2147483673" r:id="rId7"/>
    <p:sldLayoutId id="2147483674" r:id="rId8"/>
    <p:sldLayoutId id="214748367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2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hyperlink" Target="http://www.datascience.com/blog/data-scientist-skills" TargetMode="External"/><Relationship Id="rId3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microsoft.com/office/2007/relationships/hdphoto" Target="../media/hdphoto1.wdp"/><Relationship Id="rId8" Type="http://schemas.openxmlformats.org/officeDocument/2006/relationships/image" Target="../media/image9.jpe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hyperlink" Target="http://www.datascience.com/blog/data-scientist-skills" TargetMode="External"/><Relationship Id="rId3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estle.com/" TargetMode="External"/><Relationship Id="rId4" Type="http://schemas.openxmlformats.org/officeDocument/2006/relationships/image" Target="../media/image34.jp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19.xml"/><Relationship Id="rId2" Type="http://schemas.openxmlformats.org/officeDocument/2006/relationships/hyperlink" Target="http://jupyter.or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37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3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/>
          <p:nvPr/>
        </p:nvSpPr>
        <p:spPr>
          <a:xfrm>
            <a:off x="2252413" y="3895970"/>
            <a:ext cx="189966" cy="173446"/>
          </a:xfrm>
          <a:custGeom>
            <a:avLst/>
            <a:gdLst/>
            <a:ahLst/>
            <a:cxnLst/>
            <a:rect l="l" t="t" r="r" b="b"/>
            <a:pathLst>
              <a:path w="245" h="223" extrusionOk="0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26"/>
          <p:cNvSpPr/>
          <p:nvPr/>
        </p:nvSpPr>
        <p:spPr>
          <a:xfrm>
            <a:off x="6725699" y="3895970"/>
            <a:ext cx="189966" cy="173446"/>
          </a:xfrm>
          <a:custGeom>
            <a:avLst/>
            <a:gdLst/>
            <a:ahLst/>
            <a:cxnLst/>
            <a:rect l="l" t="t" r="r" b="b"/>
            <a:pathLst>
              <a:path w="245" h="223" extrusionOk="0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394740" y="517019"/>
            <a:ext cx="189966" cy="173446"/>
          </a:xfrm>
          <a:custGeom>
            <a:avLst/>
            <a:gdLst/>
            <a:ahLst/>
            <a:cxnLst/>
            <a:rect l="l" t="t" r="r" b="b"/>
            <a:pathLst>
              <a:path w="245" h="223" extrusionOk="0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3" name="Google Shape;223;p26"/>
          <p:cNvGrpSpPr/>
          <p:nvPr/>
        </p:nvGrpSpPr>
        <p:grpSpPr>
          <a:xfrm>
            <a:off x="709919" y="-135148"/>
            <a:ext cx="7363591" cy="3811464"/>
            <a:chOff x="2037184" y="1360110"/>
            <a:chExt cx="10065881" cy="5210195"/>
          </a:xfrm>
        </p:grpSpPr>
        <p:sp>
          <p:nvSpPr>
            <p:cNvPr id="224" name="Google Shape;224;p26"/>
            <p:cNvSpPr/>
            <p:nvPr/>
          </p:nvSpPr>
          <p:spPr>
            <a:xfrm>
              <a:off x="5979532" y="3302924"/>
              <a:ext cx="479367" cy="479367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3345144" y="2212005"/>
              <a:ext cx="470492" cy="429578"/>
            </a:xfrm>
            <a:custGeom>
              <a:avLst/>
              <a:gdLst/>
              <a:ahLst/>
              <a:cxnLst/>
              <a:rect l="l" t="t" r="r" b="b"/>
              <a:pathLst>
                <a:path w="245" h="223" extrusionOk="0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4437550" y="1770853"/>
              <a:ext cx="1002411" cy="1002411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11100654" y="2540196"/>
              <a:ext cx="1002411" cy="1002411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11162622" y="5163458"/>
              <a:ext cx="479367" cy="479367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8371699" y="1770853"/>
              <a:ext cx="1104631" cy="1108318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4814867" y="5630396"/>
              <a:ext cx="936780" cy="939909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6619243" y="5249486"/>
              <a:ext cx="380909" cy="380909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9489039" y="1360110"/>
              <a:ext cx="402209" cy="367234"/>
            </a:xfrm>
            <a:custGeom>
              <a:avLst/>
              <a:gdLst/>
              <a:ahLst/>
              <a:cxnLst/>
              <a:rect l="l" t="t" r="r" b="b"/>
              <a:pathLst>
                <a:path w="245" h="223" extrusionOk="0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2037184" y="4437529"/>
              <a:ext cx="1002411" cy="1002411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9074121" y="4571501"/>
              <a:ext cx="402210" cy="367234"/>
            </a:xfrm>
            <a:custGeom>
              <a:avLst/>
              <a:gdLst/>
              <a:ahLst/>
              <a:cxnLst/>
              <a:rect l="l" t="t" r="r" b="b"/>
              <a:pathLst>
                <a:path w="245" h="223" extrusionOk="0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35" name="Google Shape;235;p26"/>
          <p:cNvSpPr txBox="1"/>
          <p:nvPr/>
        </p:nvSpPr>
        <p:spPr>
          <a:xfrm>
            <a:off x="3427196" y="3342951"/>
            <a:ext cx="2109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100" b="1" dirty="0">
                <a:solidFill>
                  <a:srgbClr val="3F3F3F"/>
                </a:solidFill>
                <a:latin typeface="Raleway"/>
                <a:ea typeface="Raleway"/>
                <a:cs typeface="Raleway"/>
                <a:sym typeface="Raleway"/>
              </a:rPr>
              <a:t>Ali </a:t>
            </a:r>
            <a:r>
              <a:rPr lang="id" sz="2100" b="1" dirty="0">
                <a:solidFill>
                  <a:srgbClr val="3F3F3F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Murtadho</a:t>
            </a:r>
            <a:endParaRPr sz="2100" b="1" dirty="0">
              <a:solidFill>
                <a:srgbClr val="3F3F3F"/>
              </a:solidFill>
              <a:latin typeface="Raleway" panose="020B0604020202020204" charset="0"/>
              <a:ea typeface="Raleway"/>
              <a:cs typeface="Raleway"/>
              <a:sym typeface="Raleway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2681761" y="3880532"/>
            <a:ext cx="3773717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smtClean="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Python (machine learning)</a:t>
            </a:r>
            <a:endParaRPr sz="1500" dirty="0">
              <a:solidFill>
                <a:srgbClr val="7F7F7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7" name="Google Shape;237;p26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72" r="172"/>
          <a:stretch/>
        </p:blipFill>
        <p:spPr>
          <a:xfrm>
            <a:off x="3506200" y="1381973"/>
            <a:ext cx="1951891" cy="1950552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pic>
      <p:pic>
        <p:nvPicPr>
          <p:cNvPr id="3" name="Picture 2" descr="OMINFO DTS Live Session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81" y="1708513"/>
            <a:ext cx="1764414" cy="15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ut us | Progate - Learn to code, learn to be creative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94" y="1761902"/>
            <a:ext cx="2242185" cy="149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33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31"/>
          <p:cNvGrpSpPr/>
          <p:nvPr/>
        </p:nvGrpSpPr>
        <p:grpSpPr>
          <a:xfrm>
            <a:off x="742379" y="-309326"/>
            <a:ext cx="7659243" cy="5762153"/>
            <a:chOff x="2432790" y="730250"/>
            <a:chExt cx="7132330" cy="5365749"/>
          </a:xfrm>
        </p:grpSpPr>
        <p:sp>
          <p:nvSpPr>
            <p:cNvPr id="297" name="Google Shape;297;p31"/>
            <p:cNvSpPr/>
            <p:nvPr/>
          </p:nvSpPr>
          <p:spPr>
            <a:xfrm>
              <a:off x="3363911" y="800100"/>
              <a:ext cx="5110162" cy="5078412"/>
            </a:xfrm>
            <a:custGeom>
              <a:avLst/>
              <a:gdLst/>
              <a:ahLst/>
              <a:cxnLst/>
              <a:rect l="l" t="t" r="r" b="b"/>
              <a:pathLst>
                <a:path w="2447" h="2432" extrusionOk="0">
                  <a:moveTo>
                    <a:pt x="1670" y="937"/>
                  </a:moveTo>
                  <a:cubicBezTo>
                    <a:pt x="1635" y="970"/>
                    <a:pt x="1604" y="963"/>
                    <a:pt x="1589" y="957"/>
                  </a:cubicBezTo>
                  <a:cubicBezTo>
                    <a:pt x="1569" y="948"/>
                    <a:pt x="1564" y="942"/>
                    <a:pt x="1551" y="930"/>
                  </a:cubicBezTo>
                  <a:cubicBezTo>
                    <a:pt x="1551" y="930"/>
                    <a:pt x="1551" y="929"/>
                    <a:pt x="1550" y="929"/>
                  </a:cubicBezTo>
                  <a:cubicBezTo>
                    <a:pt x="1515" y="894"/>
                    <a:pt x="1458" y="894"/>
                    <a:pt x="1423" y="929"/>
                  </a:cubicBezTo>
                  <a:cubicBezTo>
                    <a:pt x="1311" y="1041"/>
                    <a:pt x="1311" y="1041"/>
                    <a:pt x="1311" y="1041"/>
                  </a:cubicBezTo>
                  <a:cubicBezTo>
                    <a:pt x="1276" y="1076"/>
                    <a:pt x="1219" y="1076"/>
                    <a:pt x="1183" y="1041"/>
                  </a:cubicBezTo>
                  <a:cubicBezTo>
                    <a:pt x="1148" y="1005"/>
                    <a:pt x="1148" y="948"/>
                    <a:pt x="1183" y="913"/>
                  </a:cubicBezTo>
                  <a:cubicBezTo>
                    <a:pt x="1550" y="546"/>
                    <a:pt x="1550" y="546"/>
                    <a:pt x="1550" y="546"/>
                  </a:cubicBezTo>
                  <a:cubicBezTo>
                    <a:pt x="1584" y="512"/>
                    <a:pt x="1585" y="459"/>
                    <a:pt x="1555" y="423"/>
                  </a:cubicBezTo>
                  <a:cubicBezTo>
                    <a:pt x="1555" y="423"/>
                    <a:pt x="1555" y="423"/>
                    <a:pt x="1555" y="423"/>
                  </a:cubicBezTo>
                  <a:cubicBezTo>
                    <a:pt x="1539" y="406"/>
                    <a:pt x="1533" y="402"/>
                    <a:pt x="1523" y="380"/>
                  </a:cubicBezTo>
                  <a:cubicBezTo>
                    <a:pt x="1516" y="365"/>
                    <a:pt x="1510" y="334"/>
                    <a:pt x="1543" y="299"/>
                  </a:cubicBezTo>
                  <a:cubicBezTo>
                    <a:pt x="1678" y="163"/>
                    <a:pt x="1678" y="163"/>
                    <a:pt x="1678" y="163"/>
                  </a:cubicBezTo>
                  <a:cubicBezTo>
                    <a:pt x="1713" y="128"/>
                    <a:pt x="1713" y="71"/>
                    <a:pt x="1678" y="36"/>
                  </a:cubicBezTo>
                  <a:cubicBezTo>
                    <a:pt x="1643" y="0"/>
                    <a:pt x="1586" y="0"/>
                    <a:pt x="1550" y="36"/>
                  </a:cubicBezTo>
                  <a:cubicBezTo>
                    <a:pt x="1462" y="124"/>
                    <a:pt x="1462" y="124"/>
                    <a:pt x="1462" y="124"/>
                  </a:cubicBezTo>
                  <a:cubicBezTo>
                    <a:pt x="1427" y="156"/>
                    <a:pt x="1396" y="150"/>
                    <a:pt x="1381" y="143"/>
                  </a:cubicBezTo>
                  <a:cubicBezTo>
                    <a:pt x="1364" y="136"/>
                    <a:pt x="1358" y="130"/>
                    <a:pt x="1348" y="121"/>
                  </a:cubicBezTo>
                  <a:cubicBezTo>
                    <a:pt x="1346" y="119"/>
                    <a:pt x="1345" y="117"/>
                    <a:pt x="1343" y="115"/>
                  </a:cubicBezTo>
                  <a:cubicBezTo>
                    <a:pt x="1308" y="80"/>
                    <a:pt x="1251" y="80"/>
                    <a:pt x="1215" y="115"/>
                  </a:cubicBezTo>
                  <a:cubicBezTo>
                    <a:pt x="35" y="1296"/>
                    <a:pt x="35" y="1296"/>
                    <a:pt x="35" y="1296"/>
                  </a:cubicBezTo>
                  <a:cubicBezTo>
                    <a:pt x="0" y="1331"/>
                    <a:pt x="0" y="1388"/>
                    <a:pt x="35" y="1424"/>
                  </a:cubicBezTo>
                  <a:cubicBezTo>
                    <a:pt x="70" y="1459"/>
                    <a:pt x="127" y="1459"/>
                    <a:pt x="162" y="1424"/>
                  </a:cubicBezTo>
                  <a:cubicBezTo>
                    <a:pt x="266" y="1320"/>
                    <a:pt x="266" y="1320"/>
                    <a:pt x="266" y="1320"/>
                  </a:cubicBezTo>
                  <a:cubicBezTo>
                    <a:pt x="301" y="1285"/>
                    <a:pt x="359" y="1285"/>
                    <a:pt x="394" y="1320"/>
                  </a:cubicBezTo>
                  <a:cubicBezTo>
                    <a:pt x="429" y="1355"/>
                    <a:pt x="429" y="1412"/>
                    <a:pt x="394" y="1447"/>
                  </a:cubicBezTo>
                  <a:cubicBezTo>
                    <a:pt x="178" y="1663"/>
                    <a:pt x="178" y="1663"/>
                    <a:pt x="178" y="1663"/>
                  </a:cubicBezTo>
                  <a:cubicBezTo>
                    <a:pt x="143" y="1698"/>
                    <a:pt x="143" y="1755"/>
                    <a:pt x="178" y="1790"/>
                  </a:cubicBezTo>
                  <a:cubicBezTo>
                    <a:pt x="214" y="1826"/>
                    <a:pt x="271" y="1826"/>
                    <a:pt x="306" y="1790"/>
                  </a:cubicBezTo>
                  <a:cubicBezTo>
                    <a:pt x="497" y="1599"/>
                    <a:pt x="497" y="1599"/>
                    <a:pt x="497" y="1599"/>
                  </a:cubicBezTo>
                  <a:cubicBezTo>
                    <a:pt x="533" y="1564"/>
                    <a:pt x="590" y="1564"/>
                    <a:pt x="625" y="1599"/>
                  </a:cubicBezTo>
                  <a:cubicBezTo>
                    <a:pt x="660" y="1634"/>
                    <a:pt x="660" y="1691"/>
                    <a:pt x="625" y="1727"/>
                  </a:cubicBezTo>
                  <a:cubicBezTo>
                    <a:pt x="178" y="2173"/>
                    <a:pt x="178" y="2173"/>
                    <a:pt x="178" y="2173"/>
                  </a:cubicBezTo>
                  <a:cubicBezTo>
                    <a:pt x="143" y="2209"/>
                    <a:pt x="143" y="2266"/>
                    <a:pt x="178" y="2301"/>
                  </a:cubicBezTo>
                  <a:cubicBezTo>
                    <a:pt x="214" y="2336"/>
                    <a:pt x="271" y="2336"/>
                    <a:pt x="306" y="2301"/>
                  </a:cubicBezTo>
                  <a:cubicBezTo>
                    <a:pt x="673" y="1934"/>
                    <a:pt x="673" y="1934"/>
                    <a:pt x="673" y="1934"/>
                  </a:cubicBezTo>
                  <a:cubicBezTo>
                    <a:pt x="708" y="1899"/>
                    <a:pt x="765" y="1899"/>
                    <a:pt x="801" y="1934"/>
                  </a:cubicBezTo>
                  <a:cubicBezTo>
                    <a:pt x="836" y="1969"/>
                    <a:pt x="836" y="2026"/>
                    <a:pt x="801" y="2062"/>
                  </a:cubicBezTo>
                  <a:cubicBezTo>
                    <a:pt x="815" y="2047"/>
                    <a:pt x="815" y="2047"/>
                    <a:pt x="815" y="2047"/>
                  </a:cubicBezTo>
                  <a:cubicBezTo>
                    <a:pt x="779" y="2083"/>
                    <a:pt x="779" y="2140"/>
                    <a:pt x="815" y="2175"/>
                  </a:cubicBezTo>
                  <a:cubicBezTo>
                    <a:pt x="850" y="2210"/>
                    <a:pt x="907" y="2210"/>
                    <a:pt x="942" y="2175"/>
                  </a:cubicBezTo>
                  <a:cubicBezTo>
                    <a:pt x="968" y="2149"/>
                    <a:pt x="968" y="2149"/>
                    <a:pt x="968" y="2149"/>
                  </a:cubicBezTo>
                  <a:cubicBezTo>
                    <a:pt x="1003" y="2114"/>
                    <a:pt x="1060" y="2114"/>
                    <a:pt x="1096" y="2149"/>
                  </a:cubicBezTo>
                  <a:cubicBezTo>
                    <a:pt x="1131" y="2185"/>
                    <a:pt x="1131" y="2242"/>
                    <a:pt x="1096" y="2277"/>
                  </a:cubicBezTo>
                  <a:cubicBezTo>
                    <a:pt x="1104" y="2269"/>
                    <a:pt x="1104" y="2269"/>
                    <a:pt x="1104" y="2269"/>
                  </a:cubicBezTo>
                  <a:cubicBezTo>
                    <a:pt x="1068" y="2304"/>
                    <a:pt x="1068" y="2361"/>
                    <a:pt x="1104" y="2397"/>
                  </a:cubicBezTo>
                  <a:cubicBezTo>
                    <a:pt x="1139" y="2432"/>
                    <a:pt x="1196" y="2432"/>
                    <a:pt x="1231" y="2397"/>
                  </a:cubicBezTo>
                  <a:cubicBezTo>
                    <a:pt x="2412" y="1216"/>
                    <a:pt x="2412" y="1216"/>
                    <a:pt x="2412" y="1216"/>
                  </a:cubicBezTo>
                  <a:cubicBezTo>
                    <a:pt x="2447" y="1181"/>
                    <a:pt x="2447" y="1124"/>
                    <a:pt x="2412" y="1089"/>
                  </a:cubicBezTo>
                  <a:cubicBezTo>
                    <a:pt x="2377" y="1053"/>
                    <a:pt x="2319" y="1053"/>
                    <a:pt x="2284" y="1089"/>
                  </a:cubicBezTo>
                  <a:cubicBezTo>
                    <a:pt x="2252" y="1120"/>
                    <a:pt x="2252" y="1120"/>
                    <a:pt x="2252" y="1120"/>
                  </a:cubicBezTo>
                  <a:cubicBezTo>
                    <a:pt x="2217" y="1156"/>
                    <a:pt x="2160" y="1156"/>
                    <a:pt x="2125" y="1120"/>
                  </a:cubicBezTo>
                  <a:cubicBezTo>
                    <a:pt x="2089" y="1085"/>
                    <a:pt x="2089" y="1028"/>
                    <a:pt x="2125" y="993"/>
                  </a:cubicBezTo>
                  <a:cubicBezTo>
                    <a:pt x="2334" y="784"/>
                    <a:pt x="2334" y="784"/>
                    <a:pt x="2334" y="784"/>
                  </a:cubicBezTo>
                  <a:cubicBezTo>
                    <a:pt x="2369" y="748"/>
                    <a:pt x="2369" y="691"/>
                    <a:pt x="2334" y="656"/>
                  </a:cubicBezTo>
                  <a:cubicBezTo>
                    <a:pt x="2299" y="621"/>
                    <a:pt x="2241" y="621"/>
                    <a:pt x="2206" y="656"/>
                  </a:cubicBezTo>
                  <a:cubicBezTo>
                    <a:pt x="2196" y="666"/>
                    <a:pt x="2196" y="666"/>
                    <a:pt x="2196" y="666"/>
                  </a:cubicBezTo>
                  <a:cubicBezTo>
                    <a:pt x="2164" y="690"/>
                    <a:pt x="2137" y="684"/>
                    <a:pt x="2123" y="678"/>
                  </a:cubicBezTo>
                  <a:cubicBezTo>
                    <a:pt x="2105" y="670"/>
                    <a:pt x="2100" y="664"/>
                    <a:pt x="2088" y="653"/>
                  </a:cubicBezTo>
                  <a:cubicBezTo>
                    <a:pt x="2087" y="652"/>
                    <a:pt x="2086" y="651"/>
                    <a:pt x="2085" y="650"/>
                  </a:cubicBezTo>
                  <a:cubicBezTo>
                    <a:pt x="2049" y="615"/>
                    <a:pt x="1992" y="615"/>
                    <a:pt x="1957" y="650"/>
                  </a:cubicBezTo>
                  <a:lnTo>
                    <a:pt x="1670" y="9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8165702" y="2195512"/>
              <a:ext cx="700088" cy="700088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3878262" y="5394324"/>
              <a:ext cx="701675" cy="701675"/>
            </a:xfrm>
            <a:custGeom>
              <a:avLst/>
              <a:gdLst/>
              <a:ahLst/>
              <a:cxnLst/>
              <a:rect l="l" t="t" r="r" b="b"/>
              <a:pathLst>
                <a:path w="336" h="336" extrusionOk="0">
                  <a:moveTo>
                    <a:pt x="8" y="280"/>
                  </a:moveTo>
                  <a:cubicBezTo>
                    <a:pt x="15" y="272"/>
                    <a:pt x="26" y="275"/>
                    <a:pt x="36" y="279"/>
                  </a:cubicBezTo>
                  <a:cubicBezTo>
                    <a:pt x="46" y="282"/>
                    <a:pt x="55" y="285"/>
                    <a:pt x="61" y="279"/>
                  </a:cubicBezTo>
                  <a:cubicBezTo>
                    <a:pt x="67" y="273"/>
                    <a:pt x="64" y="264"/>
                    <a:pt x="61" y="254"/>
                  </a:cubicBezTo>
                  <a:cubicBezTo>
                    <a:pt x="58" y="244"/>
                    <a:pt x="54" y="233"/>
                    <a:pt x="62" y="225"/>
                  </a:cubicBezTo>
                  <a:cubicBezTo>
                    <a:pt x="70" y="218"/>
                    <a:pt x="80" y="221"/>
                    <a:pt x="91" y="224"/>
                  </a:cubicBezTo>
                  <a:cubicBezTo>
                    <a:pt x="100" y="227"/>
                    <a:pt x="109" y="230"/>
                    <a:pt x="115" y="224"/>
                  </a:cubicBezTo>
                  <a:cubicBezTo>
                    <a:pt x="121" y="218"/>
                    <a:pt x="118" y="209"/>
                    <a:pt x="115" y="200"/>
                  </a:cubicBezTo>
                  <a:cubicBezTo>
                    <a:pt x="112" y="189"/>
                    <a:pt x="109" y="179"/>
                    <a:pt x="117" y="171"/>
                  </a:cubicBezTo>
                  <a:cubicBezTo>
                    <a:pt x="124" y="163"/>
                    <a:pt x="135" y="167"/>
                    <a:pt x="145" y="170"/>
                  </a:cubicBezTo>
                  <a:cubicBezTo>
                    <a:pt x="155" y="173"/>
                    <a:pt x="164" y="176"/>
                    <a:pt x="170" y="170"/>
                  </a:cubicBezTo>
                  <a:cubicBezTo>
                    <a:pt x="176" y="164"/>
                    <a:pt x="173" y="155"/>
                    <a:pt x="170" y="145"/>
                  </a:cubicBezTo>
                  <a:cubicBezTo>
                    <a:pt x="167" y="135"/>
                    <a:pt x="163" y="124"/>
                    <a:pt x="171" y="117"/>
                  </a:cubicBezTo>
                  <a:cubicBezTo>
                    <a:pt x="179" y="109"/>
                    <a:pt x="189" y="112"/>
                    <a:pt x="199" y="116"/>
                  </a:cubicBezTo>
                  <a:cubicBezTo>
                    <a:pt x="209" y="119"/>
                    <a:pt x="218" y="121"/>
                    <a:pt x="224" y="115"/>
                  </a:cubicBezTo>
                  <a:cubicBezTo>
                    <a:pt x="230" y="110"/>
                    <a:pt x="227" y="100"/>
                    <a:pt x="224" y="91"/>
                  </a:cubicBezTo>
                  <a:cubicBezTo>
                    <a:pt x="221" y="81"/>
                    <a:pt x="218" y="70"/>
                    <a:pt x="225" y="62"/>
                  </a:cubicBezTo>
                  <a:cubicBezTo>
                    <a:pt x="233" y="55"/>
                    <a:pt x="244" y="58"/>
                    <a:pt x="254" y="61"/>
                  </a:cubicBezTo>
                  <a:cubicBezTo>
                    <a:pt x="263" y="64"/>
                    <a:pt x="273" y="67"/>
                    <a:pt x="278" y="61"/>
                  </a:cubicBezTo>
                  <a:cubicBezTo>
                    <a:pt x="284" y="55"/>
                    <a:pt x="282" y="46"/>
                    <a:pt x="279" y="36"/>
                  </a:cubicBezTo>
                  <a:cubicBezTo>
                    <a:pt x="275" y="26"/>
                    <a:pt x="272" y="15"/>
                    <a:pt x="280" y="8"/>
                  </a:cubicBezTo>
                  <a:cubicBezTo>
                    <a:pt x="287" y="0"/>
                    <a:pt x="298" y="4"/>
                    <a:pt x="308" y="7"/>
                  </a:cubicBezTo>
                  <a:cubicBezTo>
                    <a:pt x="318" y="10"/>
                    <a:pt x="327" y="13"/>
                    <a:pt x="333" y="7"/>
                  </a:cubicBezTo>
                  <a:cubicBezTo>
                    <a:pt x="336" y="10"/>
                    <a:pt x="336" y="10"/>
                    <a:pt x="336" y="10"/>
                  </a:cubicBezTo>
                  <a:cubicBezTo>
                    <a:pt x="328" y="17"/>
                    <a:pt x="317" y="14"/>
                    <a:pt x="307" y="11"/>
                  </a:cubicBezTo>
                  <a:cubicBezTo>
                    <a:pt x="297" y="8"/>
                    <a:pt x="288" y="5"/>
                    <a:pt x="282" y="11"/>
                  </a:cubicBezTo>
                  <a:cubicBezTo>
                    <a:pt x="276" y="17"/>
                    <a:pt x="279" y="26"/>
                    <a:pt x="282" y="35"/>
                  </a:cubicBezTo>
                  <a:cubicBezTo>
                    <a:pt x="286" y="46"/>
                    <a:pt x="289" y="56"/>
                    <a:pt x="281" y="64"/>
                  </a:cubicBezTo>
                  <a:cubicBezTo>
                    <a:pt x="274" y="72"/>
                    <a:pt x="263" y="68"/>
                    <a:pt x="253" y="65"/>
                  </a:cubicBezTo>
                  <a:cubicBezTo>
                    <a:pt x="243" y="62"/>
                    <a:pt x="234" y="59"/>
                    <a:pt x="228" y="65"/>
                  </a:cubicBezTo>
                  <a:cubicBezTo>
                    <a:pt x="222" y="71"/>
                    <a:pt x="225" y="80"/>
                    <a:pt x="228" y="90"/>
                  </a:cubicBezTo>
                  <a:cubicBezTo>
                    <a:pt x="231" y="100"/>
                    <a:pt x="235" y="111"/>
                    <a:pt x="227" y="118"/>
                  </a:cubicBezTo>
                  <a:cubicBezTo>
                    <a:pt x="219" y="126"/>
                    <a:pt x="209" y="123"/>
                    <a:pt x="198" y="119"/>
                  </a:cubicBezTo>
                  <a:cubicBezTo>
                    <a:pt x="189" y="116"/>
                    <a:pt x="180" y="113"/>
                    <a:pt x="174" y="119"/>
                  </a:cubicBezTo>
                  <a:cubicBezTo>
                    <a:pt x="168" y="125"/>
                    <a:pt x="171" y="134"/>
                    <a:pt x="174" y="144"/>
                  </a:cubicBezTo>
                  <a:cubicBezTo>
                    <a:pt x="177" y="154"/>
                    <a:pt x="180" y="165"/>
                    <a:pt x="173" y="173"/>
                  </a:cubicBezTo>
                  <a:cubicBezTo>
                    <a:pt x="165" y="180"/>
                    <a:pt x="154" y="177"/>
                    <a:pt x="144" y="174"/>
                  </a:cubicBezTo>
                  <a:cubicBezTo>
                    <a:pt x="134" y="171"/>
                    <a:pt x="125" y="168"/>
                    <a:pt x="119" y="174"/>
                  </a:cubicBezTo>
                  <a:cubicBezTo>
                    <a:pt x="113" y="180"/>
                    <a:pt x="116" y="189"/>
                    <a:pt x="119" y="198"/>
                  </a:cubicBezTo>
                  <a:cubicBezTo>
                    <a:pt x="122" y="209"/>
                    <a:pt x="126" y="219"/>
                    <a:pt x="118" y="227"/>
                  </a:cubicBezTo>
                  <a:cubicBezTo>
                    <a:pt x="111" y="235"/>
                    <a:pt x="100" y="231"/>
                    <a:pt x="90" y="228"/>
                  </a:cubicBezTo>
                  <a:cubicBezTo>
                    <a:pt x="80" y="225"/>
                    <a:pt x="71" y="222"/>
                    <a:pt x="65" y="228"/>
                  </a:cubicBezTo>
                  <a:cubicBezTo>
                    <a:pt x="59" y="234"/>
                    <a:pt x="62" y="243"/>
                    <a:pt x="65" y="253"/>
                  </a:cubicBezTo>
                  <a:cubicBezTo>
                    <a:pt x="68" y="263"/>
                    <a:pt x="71" y="274"/>
                    <a:pt x="64" y="281"/>
                  </a:cubicBezTo>
                  <a:cubicBezTo>
                    <a:pt x="56" y="289"/>
                    <a:pt x="45" y="286"/>
                    <a:pt x="35" y="282"/>
                  </a:cubicBezTo>
                  <a:cubicBezTo>
                    <a:pt x="26" y="279"/>
                    <a:pt x="17" y="277"/>
                    <a:pt x="11" y="283"/>
                  </a:cubicBezTo>
                  <a:cubicBezTo>
                    <a:pt x="5" y="288"/>
                    <a:pt x="7" y="298"/>
                    <a:pt x="10" y="307"/>
                  </a:cubicBezTo>
                  <a:cubicBezTo>
                    <a:pt x="14" y="317"/>
                    <a:pt x="17" y="328"/>
                    <a:pt x="9" y="336"/>
                  </a:cubicBezTo>
                  <a:cubicBezTo>
                    <a:pt x="7" y="333"/>
                    <a:pt x="7" y="333"/>
                    <a:pt x="7" y="333"/>
                  </a:cubicBezTo>
                  <a:cubicBezTo>
                    <a:pt x="13" y="327"/>
                    <a:pt x="10" y="318"/>
                    <a:pt x="7" y="308"/>
                  </a:cubicBezTo>
                  <a:cubicBezTo>
                    <a:pt x="3" y="298"/>
                    <a:pt x="0" y="287"/>
                    <a:pt x="8" y="2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6370637" y="1084263"/>
              <a:ext cx="1590675" cy="1590675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727" y="35"/>
                  </a:moveTo>
                  <a:cubicBezTo>
                    <a:pt x="762" y="71"/>
                    <a:pt x="762" y="128"/>
                    <a:pt x="727" y="163"/>
                  </a:cubicBezTo>
                  <a:cubicBezTo>
                    <a:pt x="163" y="727"/>
                    <a:pt x="163" y="727"/>
                    <a:pt x="163" y="727"/>
                  </a:cubicBezTo>
                  <a:cubicBezTo>
                    <a:pt x="128" y="762"/>
                    <a:pt x="71" y="762"/>
                    <a:pt x="36" y="727"/>
                  </a:cubicBezTo>
                  <a:cubicBezTo>
                    <a:pt x="36" y="727"/>
                    <a:pt x="36" y="727"/>
                    <a:pt x="36" y="727"/>
                  </a:cubicBezTo>
                  <a:cubicBezTo>
                    <a:pt x="0" y="691"/>
                    <a:pt x="0" y="634"/>
                    <a:pt x="36" y="599"/>
                  </a:cubicBezTo>
                  <a:cubicBezTo>
                    <a:pt x="599" y="35"/>
                    <a:pt x="599" y="35"/>
                    <a:pt x="599" y="35"/>
                  </a:cubicBezTo>
                  <a:cubicBezTo>
                    <a:pt x="635" y="0"/>
                    <a:pt x="692" y="0"/>
                    <a:pt x="727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8306592" y="1171575"/>
              <a:ext cx="950913" cy="954088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3743324" y="1357313"/>
              <a:ext cx="1344612" cy="1343025"/>
            </a:xfrm>
            <a:custGeom>
              <a:avLst/>
              <a:gdLst/>
              <a:ahLst/>
              <a:cxnLst/>
              <a:rect l="l" t="t" r="r" b="b"/>
              <a:pathLst>
                <a:path w="644" h="643" extrusionOk="0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6" y="608"/>
                  </a:cubicBezTo>
                  <a:cubicBezTo>
                    <a:pt x="36" y="608"/>
                    <a:pt x="36" y="608"/>
                    <a:pt x="36" y="608"/>
                  </a:cubicBezTo>
                  <a:cubicBezTo>
                    <a:pt x="0" y="573"/>
                    <a:pt x="0" y="516"/>
                    <a:pt x="36" y="481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6724649" y="4189412"/>
              <a:ext cx="1344612" cy="1343025"/>
            </a:xfrm>
            <a:custGeom>
              <a:avLst/>
              <a:gdLst/>
              <a:ahLst/>
              <a:cxnLst/>
              <a:rect l="l" t="t" r="r" b="b"/>
              <a:pathLst>
                <a:path w="644" h="643" extrusionOk="0">
                  <a:moveTo>
                    <a:pt x="609" y="35"/>
                  </a:moveTo>
                  <a:cubicBezTo>
                    <a:pt x="644" y="70"/>
                    <a:pt x="644" y="127"/>
                    <a:pt x="609" y="163"/>
                  </a:cubicBezTo>
                  <a:cubicBezTo>
                    <a:pt x="163" y="608"/>
                    <a:pt x="163" y="608"/>
                    <a:pt x="163" y="608"/>
                  </a:cubicBezTo>
                  <a:cubicBezTo>
                    <a:pt x="128" y="643"/>
                    <a:pt x="71" y="643"/>
                    <a:pt x="35" y="608"/>
                  </a:cubicBezTo>
                  <a:cubicBezTo>
                    <a:pt x="35" y="608"/>
                    <a:pt x="35" y="608"/>
                    <a:pt x="35" y="608"/>
                  </a:cubicBezTo>
                  <a:cubicBezTo>
                    <a:pt x="0" y="573"/>
                    <a:pt x="0" y="516"/>
                    <a:pt x="35" y="480"/>
                  </a:cubicBezTo>
                  <a:cubicBezTo>
                    <a:pt x="481" y="35"/>
                    <a:pt x="481" y="35"/>
                    <a:pt x="481" y="35"/>
                  </a:cubicBezTo>
                  <a:cubicBezTo>
                    <a:pt x="516" y="0"/>
                    <a:pt x="573" y="0"/>
                    <a:pt x="609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2933698" y="3802585"/>
              <a:ext cx="430213" cy="430213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5180158" y="948820"/>
              <a:ext cx="330055" cy="301354"/>
            </a:xfrm>
            <a:custGeom>
              <a:avLst/>
              <a:gdLst/>
              <a:ahLst/>
              <a:cxnLst/>
              <a:rect l="l" t="t" r="r" b="b"/>
              <a:pathLst>
                <a:path w="245" h="223" extrusionOk="0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7873998" y="730250"/>
              <a:ext cx="430213" cy="430213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6345237" y="5465761"/>
              <a:ext cx="430213" cy="430213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70" y="37"/>
                  </a:moveTo>
                  <a:cubicBezTo>
                    <a:pt x="206" y="74"/>
                    <a:pt x="206" y="133"/>
                    <a:pt x="170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70" y="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5051425" y="5585890"/>
              <a:ext cx="330055" cy="301354"/>
            </a:xfrm>
            <a:custGeom>
              <a:avLst/>
              <a:gdLst/>
              <a:ahLst/>
              <a:cxnLst/>
              <a:rect l="l" t="t" r="r" b="b"/>
              <a:pathLst>
                <a:path w="245" h="223" extrusionOk="0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8183994" y="3779475"/>
              <a:ext cx="950913" cy="954088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9134907" y="3349262"/>
              <a:ext cx="430213" cy="430213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2764576" y="1879599"/>
              <a:ext cx="950913" cy="954088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2432790" y="2824939"/>
              <a:ext cx="330055" cy="301354"/>
            </a:xfrm>
            <a:custGeom>
              <a:avLst/>
              <a:gdLst/>
              <a:ahLst/>
              <a:cxnLst/>
              <a:rect l="l" t="t" r="r" b="b"/>
              <a:pathLst>
                <a:path w="245" h="223" extrusionOk="0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7440141" y="4765674"/>
              <a:ext cx="700088" cy="700088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3756966" y="1084263"/>
              <a:ext cx="700088" cy="700088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15" name="Google Shape;315;p31"/>
          <p:cNvSpPr txBox="1"/>
          <p:nvPr/>
        </p:nvSpPr>
        <p:spPr>
          <a:xfrm>
            <a:off x="2663009" y="2387159"/>
            <a:ext cx="3957286" cy="80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3200" dirty="0">
                <a:solidFill>
                  <a:schemeClr val="accent1"/>
                </a:solidFill>
                <a:latin typeface="Tw Cen MT" panose="020B0602020104020603" pitchFamily="34" charset="0"/>
                <a:ea typeface="Raleway"/>
                <a:cs typeface="Raleway"/>
                <a:sym typeface="Raleway"/>
              </a:rPr>
              <a:t>T</a:t>
            </a:r>
            <a:r>
              <a:rPr lang="en-US" sz="3200" dirty="0">
                <a:solidFill>
                  <a:schemeClr val="accent1"/>
                </a:solidFill>
                <a:latin typeface="Tw Cen MT" panose="020B0602020104020603" pitchFamily="34" charset="0"/>
                <a:ea typeface="Raleway"/>
                <a:cs typeface="Raleway"/>
                <a:sym typeface="Raleway"/>
              </a:rPr>
              <a:t>hank you</a:t>
            </a:r>
            <a:endParaRPr sz="3200" dirty="0">
              <a:latin typeface="Tw Cen MT" panose="020B0602020104020603" pitchFamily="34" charset="0"/>
            </a:endParaRPr>
          </a:p>
        </p:txBody>
      </p:sp>
      <p:sp>
        <p:nvSpPr>
          <p:cNvPr id="316" name="Google Shape;316;p31"/>
          <p:cNvSpPr/>
          <p:nvPr/>
        </p:nvSpPr>
        <p:spPr>
          <a:xfrm>
            <a:off x="4544593" y="3451978"/>
            <a:ext cx="194108" cy="177229"/>
          </a:xfrm>
          <a:custGeom>
            <a:avLst/>
            <a:gdLst/>
            <a:ahLst/>
            <a:cxnLst/>
            <a:rect l="l" t="t" r="r" b="b"/>
            <a:pathLst>
              <a:path w="245" h="223" extrusionOk="0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6647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/>
          <p:nvPr/>
        </p:nvSpPr>
        <p:spPr>
          <a:xfrm>
            <a:off x="4477017" y="4267525"/>
            <a:ext cx="189966" cy="173447"/>
          </a:xfrm>
          <a:custGeom>
            <a:avLst/>
            <a:gdLst/>
            <a:ahLst/>
            <a:cxnLst/>
            <a:rect l="l" t="t" r="r" b="b"/>
            <a:pathLst>
              <a:path w="245" h="223" extrusionOk="0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object 3"/>
          <p:cNvSpPr/>
          <p:nvPr/>
        </p:nvSpPr>
        <p:spPr>
          <a:xfrm>
            <a:off x="606654" y="1105863"/>
            <a:ext cx="7645400" cy="370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"/>
          <p:cNvSpPr txBox="1">
            <a:spLocks/>
          </p:cNvSpPr>
          <p:nvPr/>
        </p:nvSpPr>
        <p:spPr>
          <a:xfrm>
            <a:off x="390425" y="515305"/>
            <a:ext cx="36258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2800" smtClean="0"/>
              <a:t>What is Data</a:t>
            </a:r>
            <a:r>
              <a:rPr lang="en-US" sz="2800" spc="-105" smtClean="0"/>
              <a:t> </a:t>
            </a:r>
            <a:r>
              <a:rPr lang="en-US" sz="2800" smtClean="0"/>
              <a:t>Science?</a:t>
            </a:r>
            <a:endParaRPr 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/>
          </p:cNvSpPr>
          <p:nvPr/>
        </p:nvSpPr>
        <p:spPr>
          <a:xfrm>
            <a:off x="390425" y="515305"/>
            <a:ext cx="36258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2800" smtClean="0"/>
              <a:t>What is Data</a:t>
            </a:r>
            <a:r>
              <a:rPr lang="en-US" sz="2800" spc="-105" smtClean="0"/>
              <a:t> </a:t>
            </a:r>
            <a:r>
              <a:rPr lang="en-US" sz="2800" smtClean="0"/>
              <a:t>Science?</a:t>
            </a:r>
            <a:endParaRPr lang="en-US" sz="2800"/>
          </a:p>
        </p:txBody>
      </p:sp>
      <p:sp>
        <p:nvSpPr>
          <p:cNvPr id="4" name="object 3"/>
          <p:cNvSpPr/>
          <p:nvPr/>
        </p:nvSpPr>
        <p:spPr>
          <a:xfrm>
            <a:off x="2015566" y="1280160"/>
            <a:ext cx="5048554" cy="3589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45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32856" y="2054504"/>
            <a:ext cx="61546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badi MT Condensed Light" charset="0"/>
                <a:ea typeface="Abadi MT Condensed Light" charset="0"/>
                <a:cs typeface="Abadi MT Condensed Light" charset="0"/>
              </a:rPr>
              <a:t>Data science is an integration of multiple disciplines, including machine learning, software engineering, data engineering, and many more. Both of these two fields try to extract information.</a:t>
            </a: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390425" y="515305"/>
            <a:ext cx="36258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2800" smtClean="0"/>
              <a:t>What is Data</a:t>
            </a:r>
            <a:r>
              <a:rPr lang="en-US" sz="2800" spc="-105" smtClean="0"/>
              <a:t> </a:t>
            </a:r>
            <a:r>
              <a:rPr lang="en-US" sz="2800" smtClean="0"/>
              <a:t>Science?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09644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531" y="221064"/>
            <a:ext cx="3038475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4216" y="1865202"/>
            <a:ext cx="33105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examples of Data Science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40743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83" y="1125417"/>
            <a:ext cx="6982169" cy="337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2"/>
          <p:cNvSpPr txBox="1">
            <a:spLocks/>
          </p:cNvSpPr>
          <p:nvPr/>
        </p:nvSpPr>
        <p:spPr>
          <a:xfrm>
            <a:off x="390425" y="515305"/>
            <a:ext cx="31515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2800" smtClean="0"/>
              <a:t>Data Science</a:t>
            </a:r>
            <a:r>
              <a:rPr lang="en-US" sz="2800" spc="-90" smtClean="0"/>
              <a:t> </a:t>
            </a:r>
            <a:r>
              <a:rPr lang="en-US" sz="2800" smtClean="0"/>
              <a:t>Steps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87340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556" y="753626"/>
            <a:ext cx="3848100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390425" y="515305"/>
            <a:ext cx="31515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2800" smtClean="0"/>
              <a:t>Data Science</a:t>
            </a:r>
            <a:r>
              <a:rPr lang="en-US" sz="2800" spc="-90" smtClean="0"/>
              <a:t> </a:t>
            </a:r>
            <a:r>
              <a:rPr lang="en-US" sz="2800" smtClean="0"/>
              <a:t>Steps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9351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16"/>
            <a:ext cx="9144000" cy="46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7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erapa Gaji Data Scientist_ _ #DataScienceInsigh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47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1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515305"/>
            <a:ext cx="40792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5" dirty="0">
                <a:latin typeface="Arial"/>
                <a:cs typeface="Arial"/>
              </a:rPr>
              <a:t>Who Are </a:t>
            </a:r>
            <a:r>
              <a:rPr sz="2800" b="0" dirty="0">
                <a:latin typeface="Arial"/>
                <a:cs typeface="Arial"/>
              </a:rPr>
              <a:t>Data</a:t>
            </a:r>
            <a:r>
              <a:rPr sz="2800" b="0" spc="-20" dirty="0">
                <a:latin typeface="Arial"/>
                <a:cs typeface="Arial"/>
              </a:rPr>
              <a:t> </a:t>
            </a:r>
            <a:r>
              <a:rPr sz="2800" b="0" spc="-5" dirty="0">
                <a:latin typeface="Arial"/>
                <a:cs typeface="Arial"/>
              </a:rPr>
              <a:t>Scientists?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16065" y="4830751"/>
            <a:ext cx="42456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https://</a:t>
            </a:r>
            <a:r>
              <a:rPr sz="14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www.datascience.com/blog/data-scientist-skills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68453" y="1222819"/>
            <a:ext cx="3830336" cy="34378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9348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/>
          <p:nvPr/>
        </p:nvSpPr>
        <p:spPr>
          <a:xfrm>
            <a:off x="3215881" y="3391304"/>
            <a:ext cx="189966" cy="173446"/>
          </a:xfrm>
          <a:custGeom>
            <a:avLst/>
            <a:gdLst/>
            <a:ahLst/>
            <a:cxnLst/>
            <a:rect l="l" t="t" r="r" b="b"/>
            <a:pathLst>
              <a:path w="245" h="223" extrusionOk="0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26"/>
          <p:cNvSpPr/>
          <p:nvPr/>
        </p:nvSpPr>
        <p:spPr>
          <a:xfrm>
            <a:off x="6725699" y="3895970"/>
            <a:ext cx="189966" cy="173446"/>
          </a:xfrm>
          <a:custGeom>
            <a:avLst/>
            <a:gdLst/>
            <a:ahLst/>
            <a:cxnLst/>
            <a:rect l="l" t="t" r="r" b="b"/>
            <a:pathLst>
              <a:path w="245" h="223" extrusionOk="0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394740" y="517019"/>
            <a:ext cx="189966" cy="173446"/>
          </a:xfrm>
          <a:custGeom>
            <a:avLst/>
            <a:gdLst/>
            <a:ahLst/>
            <a:cxnLst/>
            <a:rect l="l" t="t" r="r" b="b"/>
            <a:pathLst>
              <a:path w="245" h="223" extrusionOk="0">
                <a:moveTo>
                  <a:pt x="123" y="223"/>
                </a:moveTo>
                <a:cubicBezTo>
                  <a:pt x="93" y="223"/>
                  <a:pt x="65" y="212"/>
                  <a:pt x="44" y="190"/>
                </a:cubicBezTo>
                <a:cubicBezTo>
                  <a:pt x="0" y="147"/>
                  <a:pt x="0" y="76"/>
                  <a:pt x="44" y="32"/>
                </a:cubicBezTo>
                <a:cubicBezTo>
                  <a:pt x="65" y="11"/>
                  <a:pt x="93" y="0"/>
                  <a:pt x="123" y="0"/>
                </a:cubicBezTo>
                <a:cubicBezTo>
                  <a:pt x="153" y="0"/>
                  <a:pt x="181" y="11"/>
                  <a:pt x="202" y="32"/>
                </a:cubicBezTo>
                <a:cubicBezTo>
                  <a:pt x="202" y="32"/>
                  <a:pt x="202" y="32"/>
                  <a:pt x="202" y="32"/>
                </a:cubicBezTo>
                <a:cubicBezTo>
                  <a:pt x="245" y="76"/>
                  <a:pt x="245" y="147"/>
                  <a:pt x="202" y="190"/>
                </a:cubicBezTo>
                <a:cubicBezTo>
                  <a:pt x="181" y="212"/>
                  <a:pt x="153" y="223"/>
                  <a:pt x="123" y="223"/>
                </a:cubicBezTo>
                <a:close/>
                <a:moveTo>
                  <a:pt x="123" y="36"/>
                </a:moveTo>
                <a:cubicBezTo>
                  <a:pt x="103" y="36"/>
                  <a:pt x="84" y="43"/>
                  <a:pt x="69" y="58"/>
                </a:cubicBezTo>
                <a:cubicBezTo>
                  <a:pt x="40" y="87"/>
                  <a:pt x="40" y="135"/>
                  <a:pt x="69" y="165"/>
                </a:cubicBezTo>
                <a:cubicBezTo>
                  <a:pt x="84" y="179"/>
                  <a:pt x="103" y="187"/>
                  <a:pt x="123" y="187"/>
                </a:cubicBezTo>
                <a:cubicBezTo>
                  <a:pt x="143" y="187"/>
                  <a:pt x="162" y="179"/>
                  <a:pt x="176" y="165"/>
                </a:cubicBezTo>
                <a:cubicBezTo>
                  <a:pt x="206" y="135"/>
                  <a:pt x="206" y="87"/>
                  <a:pt x="176" y="58"/>
                </a:cubicBezTo>
                <a:cubicBezTo>
                  <a:pt x="162" y="43"/>
                  <a:pt x="143" y="36"/>
                  <a:pt x="123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3" name="Google Shape;223;p26"/>
          <p:cNvGrpSpPr/>
          <p:nvPr/>
        </p:nvGrpSpPr>
        <p:grpSpPr>
          <a:xfrm>
            <a:off x="709919" y="-135148"/>
            <a:ext cx="7363591" cy="3811464"/>
            <a:chOff x="2037184" y="1360110"/>
            <a:chExt cx="10065881" cy="5210195"/>
          </a:xfrm>
        </p:grpSpPr>
        <p:sp>
          <p:nvSpPr>
            <p:cNvPr id="224" name="Google Shape;224;p26"/>
            <p:cNvSpPr/>
            <p:nvPr/>
          </p:nvSpPr>
          <p:spPr>
            <a:xfrm>
              <a:off x="5979532" y="3302924"/>
              <a:ext cx="479367" cy="479367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3345144" y="2212005"/>
              <a:ext cx="470492" cy="429578"/>
            </a:xfrm>
            <a:custGeom>
              <a:avLst/>
              <a:gdLst/>
              <a:ahLst/>
              <a:cxnLst/>
              <a:rect l="l" t="t" r="r" b="b"/>
              <a:pathLst>
                <a:path w="245" h="223" extrusionOk="0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4437550" y="1770853"/>
              <a:ext cx="1002411" cy="1002411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11100654" y="2540196"/>
              <a:ext cx="1002411" cy="1002411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11162622" y="5163458"/>
              <a:ext cx="479367" cy="479367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8371699" y="1770853"/>
              <a:ext cx="1104631" cy="1108318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4814867" y="5630396"/>
              <a:ext cx="936780" cy="939909"/>
            </a:xfrm>
            <a:custGeom>
              <a:avLst/>
              <a:gdLst/>
              <a:ahLst/>
              <a:cxnLst/>
              <a:rect l="l" t="t" r="r" b="b"/>
              <a:pathLst>
                <a:path w="456" h="457" extrusionOk="0">
                  <a:moveTo>
                    <a:pt x="421" y="35"/>
                  </a:moveTo>
                  <a:cubicBezTo>
                    <a:pt x="456" y="71"/>
                    <a:pt x="456" y="128"/>
                    <a:pt x="421" y="163"/>
                  </a:cubicBezTo>
                  <a:cubicBezTo>
                    <a:pt x="162" y="422"/>
                    <a:pt x="162" y="422"/>
                    <a:pt x="162" y="422"/>
                  </a:cubicBezTo>
                  <a:cubicBezTo>
                    <a:pt x="127" y="457"/>
                    <a:pt x="70" y="457"/>
                    <a:pt x="35" y="422"/>
                  </a:cubicBezTo>
                  <a:cubicBezTo>
                    <a:pt x="35" y="422"/>
                    <a:pt x="35" y="422"/>
                    <a:pt x="35" y="422"/>
                  </a:cubicBezTo>
                  <a:cubicBezTo>
                    <a:pt x="0" y="387"/>
                    <a:pt x="0" y="329"/>
                    <a:pt x="35" y="294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329" y="0"/>
                    <a:pt x="386" y="0"/>
                    <a:pt x="421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6619243" y="5249486"/>
              <a:ext cx="380909" cy="380909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69" y="37"/>
                  </a:moveTo>
                  <a:cubicBezTo>
                    <a:pt x="206" y="74"/>
                    <a:pt x="206" y="133"/>
                    <a:pt x="169" y="170"/>
                  </a:cubicBezTo>
                  <a:cubicBezTo>
                    <a:pt x="133" y="206"/>
                    <a:pt x="73" y="206"/>
                    <a:pt x="37" y="170"/>
                  </a:cubicBezTo>
                  <a:cubicBezTo>
                    <a:pt x="0" y="133"/>
                    <a:pt x="0" y="74"/>
                    <a:pt x="37" y="37"/>
                  </a:cubicBezTo>
                  <a:cubicBezTo>
                    <a:pt x="73" y="0"/>
                    <a:pt x="133" y="0"/>
                    <a:pt x="169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9489039" y="1360110"/>
              <a:ext cx="402209" cy="367234"/>
            </a:xfrm>
            <a:custGeom>
              <a:avLst/>
              <a:gdLst/>
              <a:ahLst/>
              <a:cxnLst/>
              <a:rect l="l" t="t" r="r" b="b"/>
              <a:pathLst>
                <a:path w="245" h="223" extrusionOk="0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2037184" y="4437529"/>
              <a:ext cx="1002411" cy="1002411"/>
            </a:xfrm>
            <a:custGeom>
              <a:avLst/>
              <a:gdLst/>
              <a:ahLst/>
              <a:cxnLst/>
              <a:rect l="l" t="t" r="r" b="b"/>
              <a:pathLst>
                <a:path w="335" h="335" extrusionOk="0">
                  <a:moveTo>
                    <a:pt x="328" y="56"/>
                  </a:moveTo>
                  <a:cubicBezTo>
                    <a:pt x="320" y="63"/>
                    <a:pt x="309" y="60"/>
                    <a:pt x="299" y="57"/>
                  </a:cubicBezTo>
                  <a:cubicBezTo>
                    <a:pt x="289" y="54"/>
                    <a:pt x="280" y="51"/>
                    <a:pt x="274" y="57"/>
                  </a:cubicBezTo>
                  <a:cubicBezTo>
                    <a:pt x="268" y="63"/>
                    <a:pt x="271" y="72"/>
                    <a:pt x="274" y="81"/>
                  </a:cubicBezTo>
                  <a:cubicBezTo>
                    <a:pt x="277" y="92"/>
                    <a:pt x="281" y="102"/>
                    <a:pt x="273" y="110"/>
                  </a:cubicBezTo>
                  <a:cubicBezTo>
                    <a:pt x="265" y="118"/>
                    <a:pt x="255" y="114"/>
                    <a:pt x="245" y="111"/>
                  </a:cubicBezTo>
                  <a:cubicBezTo>
                    <a:pt x="235" y="108"/>
                    <a:pt x="226" y="105"/>
                    <a:pt x="220" y="111"/>
                  </a:cubicBezTo>
                  <a:cubicBezTo>
                    <a:pt x="214" y="117"/>
                    <a:pt x="217" y="126"/>
                    <a:pt x="220" y="136"/>
                  </a:cubicBezTo>
                  <a:cubicBezTo>
                    <a:pt x="223" y="146"/>
                    <a:pt x="226" y="157"/>
                    <a:pt x="219" y="164"/>
                  </a:cubicBezTo>
                  <a:cubicBezTo>
                    <a:pt x="211" y="172"/>
                    <a:pt x="200" y="169"/>
                    <a:pt x="190" y="165"/>
                  </a:cubicBezTo>
                  <a:cubicBezTo>
                    <a:pt x="181" y="162"/>
                    <a:pt x="171" y="160"/>
                    <a:pt x="166" y="166"/>
                  </a:cubicBezTo>
                  <a:cubicBezTo>
                    <a:pt x="160" y="171"/>
                    <a:pt x="162" y="181"/>
                    <a:pt x="165" y="190"/>
                  </a:cubicBezTo>
                  <a:cubicBezTo>
                    <a:pt x="169" y="200"/>
                    <a:pt x="172" y="211"/>
                    <a:pt x="164" y="219"/>
                  </a:cubicBezTo>
                  <a:cubicBezTo>
                    <a:pt x="157" y="226"/>
                    <a:pt x="146" y="223"/>
                    <a:pt x="136" y="220"/>
                  </a:cubicBezTo>
                  <a:cubicBezTo>
                    <a:pt x="126" y="217"/>
                    <a:pt x="117" y="214"/>
                    <a:pt x="111" y="220"/>
                  </a:cubicBezTo>
                  <a:cubicBezTo>
                    <a:pt x="105" y="226"/>
                    <a:pt x="108" y="235"/>
                    <a:pt x="111" y="245"/>
                  </a:cubicBezTo>
                  <a:cubicBezTo>
                    <a:pt x="114" y="255"/>
                    <a:pt x="118" y="265"/>
                    <a:pt x="110" y="273"/>
                  </a:cubicBezTo>
                  <a:cubicBezTo>
                    <a:pt x="102" y="281"/>
                    <a:pt x="92" y="277"/>
                    <a:pt x="81" y="274"/>
                  </a:cubicBezTo>
                  <a:cubicBezTo>
                    <a:pt x="72" y="271"/>
                    <a:pt x="63" y="268"/>
                    <a:pt x="57" y="274"/>
                  </a:cubicBezTo>
                  <a:cubicBezTo>
                    <a:pt x="51" y="280"/>
                    <a:pt x="54" y="289"/>
                    <a:pt x="57" y="299"/>
                  </a:cubicBezTo>
                  <a:cubicBezTo>
                    <a:pt x="60" y="309"/>
                    <a:pt x="63" y="320"/>
                    <a:pt x="56" y="327"/>
                  </a:cubicBezTo>
                  <a:cubicBezTo>
                    <a:pt x="48" y="335"/>
                    <a:pt x="37" y="332"/>
                    <a:pt x="27" y="329"/>
                  </a:cubicBezTo>
                  <a:cubicBezTo>
                    <a:pt x="17" y="326"/>
                    <a:pt x="8" y="323"/>
                    <a:pt x="2" y="329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7" y="318"/>
                    <a:pt x="18" y="322"/>
                    <a:pt x="28" y="325"/>
                  </a:cubicBezTo>
                  <a:cubicBezTo>
                    <a:pt x="38" y="328"/>
                    <a:pt x="47" y="331"/>
                    <a:pt x="53" y="325"/>
                  </a:cubicBezTo>
                  <a:cubicBezTo>
                    <a:pt x="59" y="319"/>
                    <a:pt x="56" y="310"/>
                    <a:pt x="53" y="300"/>
                  </a:cubicBezTo>
                  <a:cubicBezTo>
                    <a:pt x="50" y="290"/>
                    <a:pt x="46" y="279"/>
                    <a:pt x="54" y="271"/>
                  </a:cubicBezTo>
                  <a:cubicBezTo>
                    <a:pt x="62" y="264"/>
                    <a:pt x="72" y="267"/>
                    <a:pt x="83" y="270"/>
                  </a:cubicBezTo>
                  <a:cubicBezTo>
                    <a:pt x="92" y="273"/>
                    <a:pt x="101" y="276"/>
                    <a:pt x="107" y="270"/>
                  </a:cubicBezTo>
                  <a:cubicBezTo>
                    <a:pt x="113" y="264"/>
                    <a:pt x="110" y="255"/>
                    <a:pt x="107" y="246"/>
                  </a:cubicBezTo>
                  <a:cubicBezTo>
                    <a:pt x="104" y="235"/>
                    <a:pt x="101" y="225"/>
                    <a:pt x="108" y="217"/>
                  </a:cubicBezTo>
                  <a:cubicBezTo>
                    <a:pt x="116" y="209"/>
                    <a:pt x="127" y="213"/>
                    <a:pt x="137" y="216"/>
                  </a:cubicBezTo>
                  <a:cubicBezTo>
                    <a:pt x="147" y="219"/>
                    <a:pt x="156" y="222"/>
                    <a:pt x="162" y="216"/>
                  </a:cubicBezTo>
                  <a:cubicBezTo>
                    <a:pt x="168" y="210"/>
                    <a:pt x="165" y="201"/>
                    <a:pt x="162" y="191"/>
                  </a:cubicBezTo>
                  <a:cubicBezTo>
                    <a:pt x="158" y="181"/>
                    <a:pt x="155" y="170"/>
                    <a:pt x="163" y="163"/>
                  </a:cubicBezTo>
                  <a:cubicBezTo>
                    <a:pt x="170" y="155"/>
                    <a:pt x="181" y="158"/>
                    <a:pt x="191" y="162"/>
                  </a:cubicBezTo>
                  <a:cubicBezTo>
                    <a:pt x="201" y="165"/>
                    <a:pt x="210" y="168"/>
                    <a:pt x="216" y="162"/>
                  </a:cubicBezTo>
                  <a:cubicBezTo>
                    <a:pt x="222" y="156"/>
                    <a:pt x="219" y="147"/>
                    <a:pt x="216" y="137"/>
                  </a:cubicBezTo>
                  <a:cubicBezTo>
                    <a:pt x="213" y="127"/>
                    <a:pt x="209" y="116"/>
                    <a:pt x="217" y="108"/>
                  </a:cubicBezTo>
                  <a:cubicBezTo>
                    <a:pt x="225" y="101"/>
                    <a:pt x="235" y="104"/>
                    <a:pt x="246" y="107"/>
                  </a:cubicBezTo>
                  <a:cubicBezTo>
                    <a:pt x="255" y="110"/>
                    <a:pt x="264" y="113"/>
                    <a:pt x="270" y="107"/>
                  </a:cubicBezTo>
                  <a:cubicBezTo>
                    <a:pt x="276" y="101"/>
                    <a:pt x="273" y="92"/>
                    <a:pt x="270" y="83"/>
                  </a:cubicBezTo>
                  <a:cubicBezTo>
                    <a:pt x="267" y="72"/>
                    <a:pt x="264" y="62"/>
                    <a:pt x="271" y="54"/>
                  </a:cubicBezTo>
                  <a:cubicBezTo>
                    <a:pt x="279" y="46"/>
                    <a:pt x="290" y="50"/>
                    <a:pt x="300" y="53"/>
                  </a:cubicBezTo>
                  <a:cubicBezTo>
                    <a:pt x="310" y="56"/>
                    <a:pt x="319" y="59"/>
                    <a:pt x="325" y="53"/>
                  </a:cubicBezTo>
                  <a:cubicBezTo>
                    <a:pt x="331" y="47"/>
                    <a:pt x="328" y="38"/>
                    <a:pt x="325" y="28"/>
                  </a:cubicBezTo>
                  <a:cubicBezTo>
                    <a:pt x="322" y="18"/>
                    <a:pt x="318" y="7"/>
                    <a:pt x="326" y="0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3" y="8"/>
                    <a:pt x="326" y="17"/>
                    <a:pt x="329" y="27"/>
                  </a:cubicBezTo>
                  <a:cubicBezTo>
                    <a:pt x="332" y="37"/>
                    <a:pt x="335" y="48"/>
                    <a:pt x="328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9074121" y="4571501"/>
              <a:ext cx="402210" cy="367234"/>
            </a:xfrm>
            <a:custGeom>
              <a:avLst/>
              <a:gdLst/>
              <a:ahLst/>
              <a:cxnLst/>
              <a:rect l="l" t="t" r="r" b="b"/>
              <a:pathLst>
                <a:path w="245" h="223" extrusionOk="0">
                  <a:moveTo>
                    <a:pt x="123" y="223"/>
                  </a:moveTo>
                  <a:cubicBezTo>
                    <a:pt x="93" y="223"/>
                    <a:pt x="65" y="212"/>
                    <a:pt x="44" y="190"/>
                  </a:cubicBezTo>
                  <a:cubicBezTo>
                    <a:pt x="0" y="147"/>
                    <a:pt x="0" y="76"/>
                    <a:pt x="44" y="32"/>
                  </a:cubicBezTo>
                  <a:cubicBezTo>
                    <a:pt x="65" y="11"/>
                    <a:pt x="93" y="0"/>
                    <a:pt x="123" y="0"/>
                  </a:cubicBezTo>
                  <a:cubicBezTo>
                    <a:pt x="153" y="0"/>
                    <a:pt x="181" y="11"/>
                    <a:pt x="202" y="32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45" y="76"/>
                    <a:pt x="245" y="147"/>
                    <a:pt x="202" y="190"/>
                  </a:cubicBezTo>
                  <a:cubicBezTo>
                    <a:pt x="181" y="212"/>
                    <a:pt x="153" y="223"/>
                    <a:pt x="123" y="223"/>
                  </a:cubicBezTo>
                  <a:close/>
                  <a:moveTo>
                    <a:pt x="123" y="36"/>
                  </a:moveTo>
                  <a:cubicBezTo>
                    <a:pt x="103" y="36"/>
                    <a:pt x="84" y="43"/>
                    <a:pt x="69" y="58"/>
                  </a:cubicBezTo>
                  <a:cubicBezTo>
                    <a:pt x="40" y="87"/>
                    <a:pt x="40" y="135"/>
                    <a:pt x="69" y="165"/>
                  </a:cubicBezTo>
                  <a:cubicBezTo>
                    <a:pt x="84" y="179"/>
                    <a:pt x="103" y="187"/>
                    <a:pt x="123" y="187"/>
                  </a:cubicBezTo>
                  <a:cubicBezTo>
                    <a:pt x="143" y="187"/>
                    <a:pt x="162" y="179"/>
                    <a:pt x="176" y="165"/>
                  </a:cubicBezTo>
                  <a:cubicBezTo>
                    <a:pt x="206" y="135"/>
                    <a:pt x="206" y="87"/>
                    <a:pt x="176" y="58"/>
                  </a:cubicBezTo>
                  <a:cubicBezTo>
                    <a:pt x="162" y="43"/>
                    <a:pt x="143" y="36"/>
                    <a:pt x="123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87" y="2884548"/>
            <a:ext cx="473778" cy="473778"/>
          </a:xfrm>
          <a:prstGeom prst="rect">
            <a:avLst/>
          </a:prstGeom>
        </p:spPr>
      </p:pic>
      <p:pic>
        <p:nvPicPr>
          <p:cNvPr id="1026" name="Picture 2" descr="S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053" y="3506939"/>
            <a:ext cx="417096" cy="41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xmlns="" id="{9DAA1C6C-1F97-894B-9440-CE6101B2E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497" y="1055571"/>
            <a:ext cx="551876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4855653-8994-A942-835D-60DCE3429723}"/>
              </a:ext>
            </a:extLst>
          </p:cNvPr>
          <p:cNvSpPr txBox="1"/>
          <p:nvPr/>
        </p:nvSpPr>
        <p:spPr>
          <a:xfrm>
            <a:off x="2321573" y="1166589"/>
            <a:ext cx="5643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Informatic Engineering Student at UNTAG from 2016 - 2020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9B159F7-C872-3544-845B-CEEF4673A881}"/>
              </a:ext>
            </a:extLst>
          </p:cNvPr>
          <p:cNvSpPr txBox="1"/>
          <p:nvPr/>
        </p:nvSpPr>
        <p:spPr>
          <a:xfrm>
            <a:off x="2343369" y="3546210"/>
            <a:ext cx="5477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DSI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053AF66-FD21-4A45-AD71-78B2B2316B16}"/>
              </a:ext>
            </a:extLst>
          </p:cNvPr>
          <p:cNvSpPr txBox="1"/>
          <p:nvPr/>
        </p:nvSpPr>
        <p:spPr>
          <a:xfrm>
            <a:off x="2322736" y="1733909"/>
            <a:ext cx="5643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Programmer PT maestro Digital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Utama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165ED67D-8334-4B4F-91CE-D93A6644702C}"/>
              </a:ext>
            </a:extLst>
          </p:cNvPr>
          <p:cNvSpPr txBox="1"/>
          <p:nvPr/>
        </p:nvSpPr>
        <p:spPr>
          <a:xfrm>
            <a:off x="2343369" y="2349360"/>
            <a:ext cx="5477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 End Developer, PT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Codemi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Global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1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99" y="1764077"/>
            <a:ext cx="487072" cy="388650"/>
          </a:xfrm>
          <a:prstGeom prst="rect">
            <a:avLst/>
          </a:prstGeom>
        </p:spPr>
      </p:pic>
      <p:pic>
        <p:nvPicPr>
          <p:cNvPr id="2050" name="Picture 2" descr="owongan Kerja di PT Codemi Global - LokerHub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192" y="2250248"/>
            <a:ext cx="536779" cy="53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165ED67D-8334-4B4F-91CE-D93A6644702C}"/>
              </a:ext>
            </a:extLst>
          </p:cNvPr>
          <p:cNvSpPr txBox="1"/>
          <p:nvPr/>
        </p:nvSpPr>
        <p:spPr>
          <a:xfrm>
            <a:off x="2343369" y="2873113"/>
            <a:ext cx="5477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Dev,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Trustmedis</a:t>
            </a:r>
            <a:endParaRPr 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hallenges | Kotakode - Tempat untuk Kode dan Develop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25" y="4069416"/>
            <a:ext cx="416311" cy="41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09B159F7-C872-3544-845B-CEEF4673A881}"/>
              </a:ext>
            </a:extLst>
          </p:cNvPr>
          <p:cNvSpPr txBox="1"/>
          <p:nvPr/>
        </p:nvSpPr>
        <p:spPr>
          <a:xfrm>
            <a:off x="2343369" y="4155901"/>
            <a:ext cx="5477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Mentorship at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Kotakode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515305"/>
            <a:ext cx="40792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5" dirty="0">
                <a:latin typeface="Arial"/>
                <a:cs typeface="Arial"/>
              </a:rPr>
              <a:t>Who Are </a:t>
            </a:r>
            <a:r>
              <a:rPr sz="2800" b="0" dirty="0">
                <a:latin typeface="Arial"/>
                <a:cs typeface="Arial"/>
              </a:rPr>
              <a:t>Data</a:t>
            </a:r>
            <a:r>
              <a:rPr sz="2800" b="0" spc="-20" dirty="0">
                <a:latin typeface="Arial"/>
                <a:cs typeface="Arial"/>
              </a:rPr>
              <a:t> </a:t>
            </a:r>
            <a:r>
              <a:rPr sz="2800" b="0" spc="-5" dirty="0">
                <a:latin typeface="Arial"/>
                <a:cs typeface="Arial"/>
              </a:rPr>
              <a:t>Scientists?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16065" y="4830751"/>
            <a:ext cx="42456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https://</a:t>
            </a:r>
            <a:r>
              <a:rPr sz="140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www.datascience.com/blog/data-scientist-skills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66427" y="1222493"/>
            <a:ext cx="4093928" cy="3291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2396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515305"/>
            <a:ext cx="733170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latin typeface="Arial"/>
                <a:cs typeface="Arial"/>
              </a:rPr>
              <a:t>Learning Data Science </a:t>
            </a:r>
            <a:r>
              <a:rPr sz="2800" b="0" spc="-5" dirty="0">
                <a:latin typeface="Arial"/>
                <a:cs typeface="Arial"/>
              </a:rPr>
              <a:t>With </a:t>
            </a:r>
            <a:r>
              <a:rPr sz="2800" b="0" dirty="0">
                <a:latin typeface="Arial"/>
                <a:cs typeface="Arial"/>
              </a:rPr>
              <a:t>Python -</a:t>
            </a:r>
            <a:r>
              <a:rPr sz="2800" b="0" spc="-20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Libraries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8786" y="1837217"/>
            <a:ext cx="1777231" cy="790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5690" y="3072747"/>
            <a:ext cx="2004695" cy="11449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065" marR="5080" indent="-635" algn="ctr">
              <a:lnSpc>
                <a:spcPct val="99600"/>
              </a:lnSpc>
              <a:spcBef>
                <a:spcPts val="120"/>
              </a:spcBef>
            </a:pPr>
            <a:r>
              <a:rPr sz="1050" dirty="0">
                <a:latin typeface="Arial"/>
                <a:cs typeface="Arial"/>
              </a:rPr>
              <a:t>NumPy </a:t>
            </a:r>
            <a:r>
              <a:rPr sz="1050" spc="5" dirty="0">
                <a:latin typeface="Arial"/>
                <a:cs typeface="Arial"/>
              </a:rPr>
              <a:t>is a </a:t>
            </a:r>
            <a:r>
              <a:rPr sz="1050" dirty="0">
                <a:latin typeface="Arial"/>
                <a:cs typeface="Arial"/>
              </a:rPr>
              <a:t>library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Python  programming </a:t>
            </a:r>
            <a:r>
              <a:rPr sz="1050" dirty="0">
                <a:latin typeface="Arial"/>
                <a:cs typeface="Arial"/>
              </a:rPr>
              <a:t>language, adding  </a:t>
            </a:r>
            <a:r>
              <a:rPr sz="1050" spc="-5" dirty="0">
                <a:latin typeface="Arial"/>
                <a:cs typeface="Arial"/>
              </a:rPr>
              <a:t>support for </a:t>
            </a:r>
            <a:r>
              <a:rPr sz="1050" dirty="0">
                <a:latin typeface="Arial"/>
                <a:cs typeface="Arial"/>
              </a:rPr>
              <a:t>large, multi-  dimensional </a:t>
            </a:r>
            <a:r>
              <a:rPr sz="1050" spc="-5" dirty="0">
                <a:latin typeface="Arial"/>
                <a:cs typeface="Arial"/>
              </a:rPr>
              <a:t>arrays </a:t>
            </a:r>
            <a:r>
              <a:rPr sz="105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matrices,  </a:t>
            </a:r>
            <a:r>
              <a:rPr sz="1050" dirty="0">
                <a:latin typeface="Arial"/>
                <a:cs typeface="Arial"/>
              </a:rPr>
              <a:t>along with </a:t>
            </a:r>
            <a:r>
              <a:rPr sz="1050" spc="5" dirty="0">
                <a:latin typeface="Arial"/>
                <a:cs typeface="Arial"/>
              </a:rPr>
              <a:t>a </a:t>
            </a:r>
            <a:r>
              <a:rPr sz="1050" dirty="0">
                <a:latin typeface="Arial"/>
                <a:cs typeface="Arial"/>
              </a:rPr>
              <a:t>large collection </a:t>
            </a:r>
            <a:r>
              <a:rPr sz="1050" spc="-5" dirty="0">
                <a:latin typeface="Arial"/>
                <a:cs typeface="Arial"/>
              </a:rPr>
              <a:t>of  </a:t>
            </a:r>
            <a:r>
              <a:rPr sz="1050" dirty="0">
                <a:latin typeface="Arial"/>
                <a:cs typeface="Arial"/>
              </a:rPr>
              <a:t>high-level </a:t>
            </a:r>
            <a:r>
              <a:rPr sz="1050" spc="-5" dirty="0">
                <a:latin typeface="Arial"/>
                <a:cs typeface="Arial"/>
              </a:rPr>
              <a:t>mathematical functions  </a:t>
            </a:r>
            <a:r>
              <a:rPr sz="1050" dirty="0">
                <a:latin typeface="Arial"/>
                <a:cs typeface="Arial"/>
              </a:rPr>
              <a:t>to operate on these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arrays.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25108" y="2991956"/>
            <a:ext cx="1830705" cy="13055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algn="ctr">
              <a:lnSpc>
                <a:spcPct val="99800"/>
              </a:lnSpc>
              <a:spcBef>
                <a:spcPts val="120"/>
              </a:spcBef>
            </a:pPr>
            <a:r>
              <a:rPr sz="1050" dirty="0">
                <a:latin typeface="Arial"/>
                <a:cs typeface="Arial"/>
              </a:rPr>
              <a:t>Pandas </a:t>
            </a:r>
            <a:r>
              <a:rPr sz="1050" spc="5" dirty="0">
                <a:latin typeface="Arial"/>
                <a:cs typeface="Arial"/>
              </a:rPr>
              <a:t>is a </a:t>
            </a:r>
            <a:r>
              <a:rPr sz="1050" spc="-5" dirty="0">
                <a:latin typeface="Arial"/>
                <a:cs typeface="Arial"/>
              </a:rPr>
              <a:t>software </a:t>
            </a:r>
            <a:r>
              <a:rPr sz="1050" dirty="0">
                <a:latin typeface="Arial"/>
                <a:cs typeface="Arial"/>
              </a:rPr>
              <a:t>library  </a:t>
            </a:r>
            <a:r>
              <a:rPr sz="1050" spc="-5" dirty="0">
                <a:latin typeface="Arial"/>
                <a:cs typeface="Arial"/>
              </a:rPr>
              <a:t>written for </a:t>
            </a:r>
            <a:r>
              <a:rPr sz="105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Python  programming </a:t>
            </a:r>
            <a:r>
              <a:rPr sz="1050" dirty="0">
                <a:latin typeface="Arial"/>
                <a:cs typeface="Arial"/>
              </a:rPr>
              <a:t>language </a:t>
            </a:r>
            <a:r>
              <a:rPr sz="1050" spc="-5" dirty="0">
                <a:latin typeface="Arial"/>
                <a:cs typeface="Arial"/>
              </a:rPr>
              <a:t>for  </a:t>
            </a:r>
            <a:r>
              <a:rPr sz="1050" dirty="0">
                <a:latin typeface="Arial"/>
                <a:cs typeface="Arial"/>
              </a:rPr>
              <a:t>data manipulation </a:t>
            </a:r>
            <a:r>
              <a:rPr sz="1050" spc="-5" dirty="0">
                <a:latin typeface="Arial"/>
                <a:cs typeface="Arial"/>
              </a:rPr>
              <a:t>and  </a:t>
            </a:r>
            <a:r>
              <a:rPr sz="1050" dirty="0">
                <a:latin typeface="Arial"/>
                <a:cs typeface="Arial"/>
              </a:rPr>
              <a:t>analysis. In particular, it </a:t>
            </a:r>
            <a:r>
              <a:rPr sz="1050" spc="-5" dirty="0">
                <a:latin typeface="Arial"/>
                <a:cs typeface="Arial"/>
              </a:rPr>
              <a:t>offers  </a:t>
            </a:r>
            <a:r>
              <a:rPr sz="1050" dirty="0">
                <a:latin typeface="Arial"/>
                <a:cs typeface="Arial"/>
              </a:rPr>
              <a:t>data </a:t>
            </a:r>
            <a:r>
              <a:rPr sz="1050" spc="-5" dirty="0">
                <a:latin typeface="Arial"/>
                <a:cs typeface="Arial"/>
              </a:rPr>
              <a:t>structures </a:t>
            </a:r>
            <a:r>
              <a:rPr sz="1050" dirty="0">
                <a:latin typeface="Arial"/>
                <a:cs typeface="Arial"/>
              </a:rPr>
              <a:t>and</a:t>
            </a:r>
            <a:r>
              <a:rPr sz="1050" spc="-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operations  for </a:t>
            </a:r>
            <a:r>
              <a:rPr sz="1050" dirty="0">
                <a:latin typeface="Arial"/>
                <a:cs typeface="Arial"/>
              </a:rPr>
              <a:t>manipulating numerical  tables and time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series.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48840" y="1342767"/>
            <a:ext cx="1570827" cy="15708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89428" y="1640583"/>
            <a:ext cx="1871148" cy="10727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364358" y="2942402"/>
            <a:ext cx="1981200" cy="16275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algn="ctr">
              <a:lnSpc>
                <a:spcPct val="99900"/>
              </a:lnSpc>
              <a:spcBef>
                <a:spcPts val="114"/>
              </a:spcBef>
            </a:pPr>
            <a:r>
              <a:rPr sz="1050" spc="10" dirty="0">
                <a:latin typeface="Arial"/>
                <a:cs typeface="Arial"/>
              </a:rPr>
              <a:t>A </a:t>
            </a:r>
            <a:r>
              <a:rPr sz="1050" spc="-5" dirty="0">
                <a:latin typeface="Arial"/>
                <a:cs typeface="Arial"/>
              </a:rPr>
              <a:t>free software </a:t>
            </a:r>
            <a:r>
              <a:rPr sz="1050" dirty="0">
                <a:latin typeface="Arial"/>
                <a:cs typeface="Arial"/>
              </a:rPr>
              <a:t>machine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learning  library </a:t>
            </a:r>
            <a:r>
              <a:rPr sz="1050" spc="-5" dirty="0">
                <a:latin typeface="Arial"/>
                <a:cs typeface="Arial"/>
              </a:rPr>
              <a:t>that features </a:t>
            </a:r>
            <a:r>
              <a:rPr sz="1050" dirty="0">
                <a:latin typeface="Arial"/>
                <a:cs typeface="Arial"/>
              </a:rPr>
              <a:t>various  </a:t>
            </a:r>
            <a:r>
              <a:rPr sz="1050" spc="-5" dirty="0">
                <a:latin typeface="Arial"/>
                <a:cs typeface="Arial"/>
              </a:rPr>
              <a:t>classification, regression </a:t>
            </a:r>
            <a:r>
              <a:rPr sz="1050" dirty="0">
                <a:latin typeface="Arial"/>
                <a:cs typeface="Arial"/>
              </a:rPr>
              <a:t>and  clustering algorithms including  </a:t>
            </a:r>
            <a:r>
              <a:rPr sz="1050" spc="-5" dirty="0">
                <a:latin typeface="Arial"/>
                <a:cs typeface="Arial"/>
              </a:rPr>
              <a:t>support vector machines,  </a:t>
            </a:r>
            <a:r>
              <a:rPr sz="1050" dirty="0">
                <a:latin typeface="Arial"/>
                <a:cs typeface="Arial"/>
              </a:rPr>
              <a:t>random </a:t>
            </a:r>
            <a:r>
              <a:rPr sz="1050" spc="-5" dirty="0">
                <a:latin typeface="Arial"/>
                <a:cs typeface="Arial"/>
              </a:rPr>
              <a:t>forests, gradient  boosting, </a:t>
            </a:r>
            <a:r>
              <a:rPr sz="105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k-means </a:t>
            </a:r>
            <a:r>
              <a:rPr sz="1050" dirty="0">
                <a:latin typeface="Arial"/>
                <a:cs typeface="Arial"/>
              </a:rPr>
              <a:t>and </a:t>
            </a:r>
            <a:r>
              <a:rPr sz="1050" spc="5" dirty="0">
                <a:latin typeface="Arial"/>
                <a:cs typeface="Arial"/>
              </a:rPr>
              <a:t>is  </a:t>
            </a:r>
            <a:r>
              <a:rPr sz="1050" dirty="0">
                <a:latin typeface="Arial"/>
                <a:cs typeface="Arial"/>
              </a:rPr>
              <a:t>designed to </a:t>
            </a:r>
            <a:r>
              <a:rPr sz="1050" spc="-5" dirty="0">
                <a:latin typeface="Arial"/>
                <a:cs typeface="Arial"/>
              </a:rPr>
              <a:t>interoperate </a:t>
            </a:r>
            <a:r>
              <a:rPr sz="1050" dirty="0">
                <a:latin typeface="Arial"/>
                <a:cs typeface="Arial"/>
              </a:rPr>
              <a:t>with </a:t>
            </a:r>
            <a:r>
              <a:rPr sz="1050" spc="-5" dirty="0">
                <a:latin typeface="Arial"/>
                <a:cs typeface="Arial"/>
              </a:rPr>
              <a:t>the  Python numerical </a:t>
            </a:r>
            <a:r>
              <a:rPr sz="1050" dirty="0">
                <a:latin typeface="Arial"/>
                <a:cs typeface="Arial"/>
              </a:rPr>
              <a:t>and scientific  libraries NumPy and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SciPy.</a:t>
            </a:r>
            <a:endParaRPr sz="10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38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530075"/>
            <a:ext cx="733170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latin typeface="Arial"/>
                <a:cs typeface="Arial"/>
              </a:rPr>
              <a:t>Learning Data Science </a:t>
            </a:r>
            <a:r>
              <a:rPr sz="2800" b="0" spc="-5" dirty="0">
                <a:latin typeface="Arial"/>
                <a:cs typeface="Arial"/>
              </a:rPr>
              <a:t>With </a:t>
            </a:r>
            <a:r>
              <a:rPr sz="2800" b="0" dirty="0">
                <a:latin typeface="Arial"/>
                <a:cs typeface="Arial"/>
              </a:rPr>
              <a:t>Python -</a:t>
            </a:r>
            <a:r>
              <a:rPr sz="2800" b="0" spc="-20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Libraries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515" y="3072747"/>
            <a:ext cx="2009775" cy="666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065" marR="5080" indent="-635" algn="ctr">
              <a:lnSpc>
                <a:spcPct val="99600"/>
              </a:lnSpc>
              <a:spcBef>
                <a:spcPts val="120"/>
              </a:spcBef>
            </a:pPr>
            <a:r>
              <a:rPr sz="1050" spc="10" dirty="0">
                <a:latin typeface="Arial"/>
                <a:cs typeface="Arial"/>
              </a:rPr>
              <a:t>A </a:t>
            </a:r>
            <a:r>
              <a:rPr sz="1050" dirty="0">
                <a:latin typeface="Arial"/>
                <a:cs typeface="Arial"/>
              </a:rPr>
              <a:t>plotting library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dirty="0">
                <a:latin typeface="Arial"/>
                <a:cs typeface="Arial"/>
              </a:rPr>
              <a:t>the </a:t>
            </a:r>
            <a:r>
              <a:rPr sz="1050" spc="-5" dirty="0">
                <a:latin typeface="Arial"/>
                <a:cs typeface="Arial"/>
              </a:rPr>
              <a:t>Python  programming </a:t>
            </a:r>
            <a:r>
              <a:rPr sz="1050" dirty="0">
                <a:latin typeface="Arial"/>
                <a:cs typeface="Arial"/>
              </a:rPr>
              <a:t>language and its  </a:t>
            </a:r>
            <a:r>
              <a:rPr sz="1050" spc="-5" dirty="0">
                <a:latin typeface="Arial"/>
                <a:cs typeface="Arial"/>
              </a:rPr>
              <a:t>numerical mathematics extension  </a:t>
            </a:r>
            <a:r>
              <a:rPr sz="1050" dirty="0">
                <a:latin typeface="Arial"/>
                <a:cs typeface="Arial"/>
              </a:rPr>
              <a:t>NumPy</a:t>
            </a:r>
            <a:endParaRPr sz="1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40189" y="3044203"/>
            <a:ext cx="1801495" cy="13055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indent="-1270" algn="ctr">
              <a:lnSpc>
                <a:spcPct val="99800"/>
              </a:lnSpc>
              <a:spcBef>
                <a:spcPts val="120"/>
              </a:spcBef>
            </a:pPr>
            <a:r>
              <a:rPr sz="1050" spc="-5" dirty="0">
                <a:latin typeface="Arial"/>
                <a:cs typeface="Arial"/>
              </a:rPr>
              <a:t>Keras </a:t>
            </a:r>
            <a:r>
              <a:rPr sz="1050" spc="5" dirty="0">
                <a:latin typeface="Arial"/>
                <a:cs typeface="Arial"/>
              </a:rPr>
              <a:t>is </a:t>
            </a:r>
            <a:r>
              <a:rPr sz="1050" dirty="0">
                <a:latin typeface="Arial"/>
                <a:cs typeface="Arial"/>
              </a:rPr>
              <a:t>an open source  </a:t>
            </a:r>
            <a:r>
              <a:rPr sz="1050" spc="-5" dirty="0">
                <a:latin typeface="Arial"/>
                <a:cs typeface="Arial"/>
              </a:rPr>
              <a:t>neural network </a:t>
            </a:r>
            <a:r>
              <a:rPr sz="1050" dirty="0">
                <a:latin typeface="Arial"/>
                <a:cs typeface="Arial"/>
              </a:rPr>
              <a:t>library </a:t>
            </a:r>
            <a:r>
              <a:rPr sz="1050" spc="-5" dirty="0">
                <a:latin typeface="Arial"/>
                <a:cs typeface="Arial"/>
              </a:rPr>
              <a:t>written  </a:t>
            </a:r>
            <a:r>
              <a:rPr sz="1050" spc="5" dirty="0">
                <a:latin typeface="Arial"/>
                <a:cs typeface="Arial"/>
              </a:rPr>
              <a:t>in </a:t>
            </a:r>
            <a:r>
              <a:rPr sz="1050" spc="-5" dirty="0">
                <a:latin typeface="Arial"/>
                <a:cs typeface="Arial"/>
              </a:rPr>
              <a:t>Python. It </a:t>
            </a:r>
            <a:r>
              <a:rPr sz="1050" spc="5" dirty="0">
                <a:latin typeface="Arial"/>
                <a:cs typeface="Arial"/>
              </a:rPr>
              <a:t>is </a:t>
            </a:r>
            <a:r>
              <a:rPr sz="1050" dirty="0">
                <a:latin typeface="Arial"/>
                <a:cs typeface="Arial"/>
              </a:rPr>
              <a:t>capable of  running on top of</a:t>
            </a:r>
            <a:r>
              <a:rPr sz="1050" spc="-9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TensorFlow,  Microsoft </a:t>
            </a:r>
            <a:r>
              <a:rPr sz="1050" dirty="0">
                <a:latin typeface="Arial"/>
                <a:cs typeface="Arial"/>
              </a:rPr>
              <a:t>Cognitive </a:t>
            </a:r>
            <a:r>
              <a:rPr sz="1050" spc="-5" dirty="0">
                <a:latin typeface="Arial"/>
                <a:cs typeface="Arial"/>
              </a:rPr>
              <a:t>Toolkit,  Theano, </a:t>
            </a:r>
            <a:r>
              <a:rPr sz="1050" dirty="0">
                <a:latin typeface="Arial"/>
                <a:cs typeface="Arial"/>
              </a:rPr>
              <a:t>or </a:t>
            </a:r>
            <a:r>
              <a:rPr sz="1050" spc="-5" dirty="0">
                <a:latin typeface="Arial"/>
                <a:cs typeface="Arial"/>
              </a:rPr>
              <a:t>MXNet. It </a:t>
            </a:r>
            <a:r>
              <a:rPr sz="1050" dirty="0">
                <a:latin typeface="Arial"/>
                <a:cs typeface="Arial"/>
              </a:rPr>
              <a:t>was  developed with </a:t>
            </a:r>
            <a:r>
              <a:rPr sz="1050" spc="5" dirty="0">
                <a:latin typeface="Arial"/>
                <a:cs typeface="Arial"/>
              </a:rPr>
              <a:t>a </a:t>
            </a:r>
            <a:r>
              <a:rPr sz="1050" dirty="0">
                <a:latin typeface="Arial"/>
                <a:cs typeface="Arial"/>
              </a:rPr>
              <a:t>focus </a:t>
            </a:r>
            <a:r>
              <a:rPr sz="1050" spc="-5" dirty="0">
                <a:latin typeface="Arial"/>
                <a:cs typeface="Arial"/>
              </a:rPr>
              <a:t>on  </a:t>
            </a:r>
            <a:r>
              <a:rPr sz="1050" dirty="0">
                <a:latin typeface="Arial"/>
                <a:cs typeface="Arial"/>
              </a:rPr>
              <a:t>enabling </a:t>
            </a:r>
            <a:r>
              <a:rPr sz="1050" spc="-5" dirty="0">
                <a:latin typeface="Arial"/>
                <a:cs typeface="Arial"/>
              </a:rPr>
              <a:t>fast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experimentation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4990" y="1830679"/>
            <a:ext cx="2738927" cy="6569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78379" y="1498968"/>
            <a:ext cx="1584117" cy="1320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66869" y="1694398"/>
            <a:ext cx="2735240" cy="793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29049" y="3072747"/>
            <a:ext cx="1883410" cy="11449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indent="-635" algn="ctr">
              <a:lnSpc>
                <a:spcPct val="99600"/>
              </a:lnSpc>
              <a:spcBef>
                <a:spcPts val="120"/>
              </a:spcBef>
            </a:pPr>
            <a:r>
              <a:rPr sz="1050" spc="-5" dirty="0">
                <a:latin typeface="Arial"/>
                <a:cs typeface="Arial"/>
              </a:rPr>
              <a:t>TensorFlow </a:t>
            </a:r>
            <a:r>
              <a:rPr sz="1050" spc="5" dirty="0">
                <a:latin typeface="Arial"/>
                <a:cs typeface="Arial"/>
              </a:rPr>
              <a:t>is </a:t>
            </a:r>
            <a:r>
              <a:rPr sz="1050" dirty="0">
                <a:latin typeface="Arial"/>
                <a:cs typeface="Arial"/>
              </a:rPr>
              <a:t>an </a:t>
            </a:r>
            <a:r>
              <a:rPr sz="1050" spc="-5" dirty="0">
                <a:latin typeface="Arial"/>
                <a:cs typeface="Arial"/>
              </a:rPr>
              <a:t>open-source  software </a:t>
            </a:r>
            <a:r>
              <a:rPr sz="1050" dirty="0">
                <a:latin typeface="Arial"/>
                <a:cs typeface="Arial"/>
              </a:rPr>
              <a:t>library </a:t>
            </a:r>
            <a:r>
              <a:rPr sz="1050" spc="-5" dirty="0">
                <a:latin typeface="Arial"/>
                <a:cs typeface="Arial"/>
              </a:rPr>
              <a:t>for </a:t>
            </a:r>
            <a:r>
              <a:rPr sz="1050" dirty="0">
                <a:latin typeface="Arial"/>
                <a:cs typeface="Arial"/>
              </a:rPr>
              <a:t>dataflow  </a:t>
            </a:r>
            <a:r>
              <a:rPr sz="1050" spc="-5" dirty="0">
                <a:latin typeface="Arial"/>
                <a:cs typeface="Arial"/>
              </a:rPr>
              <a:t>programming across </a:t>
            </a:r>
            <a:r>
              <a:rPr sz="1050" spc="5" dirty="0">
                <a:latin typeface="Arial"/>
                <a:cs typeface="Arial"/>
              </a:rPr>
              <a:t>a </a:t>
            </a:r>
            <a:r>
              <a:rPr sz="1050" dirty="0">
                <a:latin typeface="Arial"/>
                <a:cs typeface="Arial"/>
              </a:rPr>
              <a:t>range</a:t>
            </a:r>
            <a:r>
              <a:rPr sz="1050" spc="-5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of  tasks. It </a:t>
            </a:r>
            <a:r>
              <a:rPr sz="1050" spc="5" dirty="0">
                <a:latin typeface="Arial"/>
                <a:cs typeface="Arial"/>
              </a:rPr>
              <a:t>is a </a:t>
            </a:r>
            <a:r>
              <a:rPr sz="1050" dirty="0">
                <a:latin typeface="Arial"/>
                <a:cs typeface="Arial"/>
              </a:rPr>
              <a:t>symbolic </a:t>
            </a:r>
            <a:r>
              <a:rPr sz="1050" spc="-5" dirty="0">
                <a:latin typeface="Arial"/>
                <a:cs typeface="Arial"/>
              </a:rPr>
              <a:t>math  </a:t>
            </a:r>
            <a:r>
              <a:rPr sz="1050" dirty="0">
                <a:latin typeface="Arial"/>
                <a:cs typeface="Arial"/>
              </a:rPr>
              <a:t>library, and </a:t>
            </a:r>
            <a:r>
              <a:rPr sz="1050" spc="5" dirty="0">
                <a:latin typeface="Arial"/>
                <a:cs typeface="Arial"/>
              </a:rPr>
              <a:t>is </a:t>
            </a:r>
            <a:r>
              <a:rPr sz="1050" dirty="0">
                <a:latin typeface="Arial"/>
                <a:cs typeface="Arial"/>
              </a:rPr>
              <a:t>also used </a:t>
            </a:r>
            <a:r>
              <a:rPr sz="1050" spc="-5" dirty="0">
                <a:latin typeface="Arial"/>
                <a:cs typeface="Arial"/>
              </a:rPr>
              <a:t>for  </a:t>
            </a:r>
            <a:r>
              <a:rPr sz="1050" dirty="0">
                <a:latin typeface="Arial"/>
                <a:cs typeface="Arial"/>
              </a:rPr>
              <a:t>machine learning applications  such as </a:t>
            </a:r>
            <a:r>
              <a:rPr sz="1050" spc="-5" dirty="0">
                <a:latin typeface="Arial"/>
                <a:cs typeface="Arial"/>
              </a:rPr>
              <a:t>neural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networks.</a:t>
            </a:r>
            <a:endParaRPr sz="10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099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425" y="530075"/>
            <a:ext cx="68345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dirty="0">
                <a:latin typeface="Arial"/>
                <a:cs typeface="Arial"/>
              </a:rPr>
              <a:t>Learning Data Science </a:t>
            </a:r>
            <a:r>
              <a:rPr sz="2800" b="0" spc="-5" dirty="0">
                <a:latin typeface="Arial"/>
                <a:cs typeface="Arial"/>
              </a:rPr>
              <a:t>With </a:t>
            </a:r>
            <a:r>
              <a:rPr sz="2800" b="0" dirty="0">
                <a:latin typeface="Arial"/>
                <a:cs typeface="Arial"/>
              </a:rPr>
              <a:t>Python -</a:t>
            </a:r>
            <a:r>
              <a:rPr sz="2800" b="0" spc="-55" dirty="0">
                <a:latin typeface="Arial"/>
                <a:cs typeface="Arial"/>
              </a:rPr>
              <a:t> </a:t>
            </a:r>
            <a:r>
              <a:rPr sz="2800" b="0" dirty="0">
                <a:latin typeface="Arial"/>
                <a:cs typeface="Arial"/>
              </a:rPr>
              <a:t>Tools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8546" y="3072747"/>
            <a:ext cx="2019935" cy="9880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algn="ctr">
              <a:lnSpc>
                <a:spcPct val="99900"/>
              </a:lnSpc>
              <a:spcBef>
                <a:spcPts val="114"/>
              </a:spcBef>
            </a:pPr>
            <a:r>
              <a:rPr sz="1050" spc="-5" dirty="0">
                <a:latin typeface="Arial"/>
                <a:cs typeface="Arial"/>
              </a:rPr>
              <a:t>Open-source </a:t>
            </a:r>
            <a:r>
              <a:rPr sz="1050" dirty="0">
                <a:latin typeface="Arial"/>
                <a:cs typeface="Arial"/>
              </a:rPr>
              <a:t>web application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that  </a:t>
            </a:r>
            <a:r>
              <a:rPr sz="1050" dirty="0">
                <a:latin typeface="Arial"/>
                <a:cs typeface="Arial"/>
              </a:rPr>
              <a:t>allows you to </a:t>
            </a:r>
            <a:r>
              <a:rPr sz="1050" spc="-5" dirty="0">
                <a:latin typeface="Arial"/>
                <a:cs typeface="Arial"/>
              </a:rPr>
              <a:t>create </a:t>
            </a:r>
            <a:r>
              <a:rPr sz="1050" dirty="0">
                <a:latin typeface="Arial"/>
                <a:cs typeface="Arial"/>
              </a:rPr>
              <a:t>and </a:t>
            </a:r>
            <a:r>
              <a:rPr sz="1050" spc="-5" dirty="0">
                <a:latin typeface="Arial"/>
                <a:cs typeface="Arial"/>
              </a:rPr>
              <a:t>share  documents that </a:t>
            </a:r>
            <a:r>
              <a:rPr sz="1050" dirty="0">
                <a:latin typeface="Arial"/>
                <a:cs typeface="Arial"/>
              </a:rPr>
              <a:t>contain live </a:t>
            </a:r>
            <a:r>
              <a:rPr sz="1050" spc="-5" dirty="0">
                <a:latin typeface="Arial"/>
                <a:cs typeface="Arial"/>
              </a:rPr>
              <a:t>code,  equations, </a:t>
            </a:r>
            <a:r>
              <a:rPr sz="1050" dirty="0">
                <a:latin typeface="Arial"/>
                <a:cs typeface="Arial"/>
              </a:rPr>
              <a:t>visualizations </a:t>
            </a:r>
            <a:r>
              <a:rPr sz="1050" spc="-5" dirty="0">
                <a:latin typeface="Arial"/>
                <a:cs typeface="Arial"/>
              </a:rPr>
              <a:t>and  narrative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text</a:t>
            </a:r>
            <a:endParaRPr sz="1050">
              <a:latin typeface="Arial"/>
              <a:cs typeface="Arial"/>
            </a:endParaRPr>
          </a:p>
          <a:p>
            <a:pPr marL="34925" algn="ctr">
              <a:lnSpc>
                <a:spcPct val="100000"/>
              </a:lnSpc>
              <a:spcBef>
                <a:spcPts val="10"/>
              </a:spcBef>
            </a:pPr>
            <a:r>
              <a:rPr sz="105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http://jupyter.org/</a:t>
            </a:r>
            <a:endParaRPr sz="1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21773" y="3072747"/>
            <a:ext cx="1727200" cy="6667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algn="ctr">
              <a:lnSpc>
                <a:spcPct val="99600"/>
              </a:lnSpc>
              <a:spcBef>
                <a:spcPts val="120"/>
              </a:spcBef>
            </a:pPr>
            <a:r>
              <a:rPr sz="1050" dirty="0">
                <a:latin typeface="Arial"/>
                <a:cs typeface="Arial"/>
              </a:rPr>
              <a:t>Crestle </a:t>
            </a:r>
            <a:r>
              <a:rPr sz="1050" spc="5" dirty="0">
                <a:latin typeface="Arial"/>
                <a:cs typeface="Arial"/>
              </a:rPr>
              <a:t>is </a:t>
            </a:r>
            <a:r>
              <a:rPr sz="1050" dirty="0">
                <a:latin typeface="Arial"/>
                <a:cs typeface="Arial"/>
              </a:rPr>
              <a:t>your</a:t>
            </a:r>
            <a:r>
              <a:rPr sz="1050" spc="-9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GPU-enabled  Jupyter environment </a:t>
            </a:r>
            <a:r>
              <a:rPr sz="1050" spc="5" dirty="0">
                <a:latin typeface="Arial"/>
                <a:cs typeface="Arial"/>
              </a:rPr>
              <a:t>in </a:t>
            </a:r>
            <a:r>
              <a:rPr sz="1050" spc="-5" dirty="0">
                <a:latin typeface="Arial"/>
                <a:cs typeface="Arial"/>
              </a:rPr>
              <a:t>the  </a:t>
            </a:r>
            <a:r>
              <a:rPr sz="1050" dirty="0">
                <a:latin typeface="Arial"/>
                <a:cs typeface="Arial"/>
              </a:rPr>
              <a:t>cloud.          </a:t>
            </a:r>
            <a:r>
              <a:rPr sz="105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https://</a:t>
            </a:r>
            <a:r>
              <a:rPr sz="105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www.crestle.com/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55231" y="3072747"/>
            <a:ext cx="2033270" cy="8274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indent="-1905" algn="ctr">
              <a:lnSpc>
                <a:spcPct val="99900"/>
              </a:lnSpc>
              <a:spcBef>
                <a:spcPts val="114"/>
              </a:spcBef>
            </a:pPr>
            <a:r>
              <a:rPr sz="1050" dirty="0">
                <a:latin typeface="Arial"/>
                <a:cs typeface="Arial"/>
              </a:rPr>
              <a:t>Similar to </a:t>
            </a:r>
            <a:r>
              <a:rPr sz="1050" spc="-5" dirty="0">
                <a:latin typeface="Arial"/>
                <a:cs typeface="Arial"/>
              </a:rPr>
              <a:t>Jupyter Notebook, </a:t>
            </a:r>
            <a:r>
              <a:rPr sz="1050" dirty="0">
                <a:latin typeface="Arial"/>
                <a:cs typeface="Arial"/>
              </a:rPr>
              <a:t>but  with the added benefit of “google  doc” type sharing </a:t>
            </a:r>
            <a:r>
              <a:rPr sz="1050" spc="-5" dirty="0">
                <a:latin typeface="Arial"/>
                <a:cs typeface="Arial"/>
              </a:rPr>
              <a:t>and  </a:t>
            </a:r>
            <a:r>
              <a:rPr sz="1050" dirty="0">
                <a:latin typeface="Arial"/>
                <a:cs typeface="Arial"/>
              </a:rPr>
              <a:t>collaboration  </a:t>
            </a:r>
            <a:r>
              <a:rPr sz="1050" u="sng" spc="-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https://colab.research.google.com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0415" y="1741071"/>
            <a:ext cx="2073895" cy="8705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47742" y="1589043"/>
            <a:ext cx="1370134" cy="13701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85640" y="1918833"/>
            <a:ext cx="2999465" cy="7105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419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ata Science In 5 Minutes _ Data Science For Beginners _ What Is Data Science_ _ Simplilear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47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9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0"/>
            <a:ext cx="57864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80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81450" y="2270545"/>
            <a:ext cx="1181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Questions?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236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210" y="0"/>
            <a:ext cx="92332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3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at Is Machine Learning &amp;amp; Deep Learning? | by Claire D. Costa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4950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95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plications of Machine Learning - Javat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054" y="47625"/>
            <a:ext cx="594360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65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79142" y="650775"/>
            <a:ext cx="2798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 Python ?</a:t>
            </a:r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2664" y="1806498"/>
            <a:ext cx="82407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pPr>
              <a:buFont typeface="Arial" charset="0"/>
              <a:buChar char="•"/>
            </a:pPr>
            <a:r>
              <a:rPr lang="en-US" dirty="0"/>
              <a:t>Free &amp; Easy</a:t>
            </a:r>
          </a:p>
          <a:p>
            <a:pPr>
              <a:buFont typeface="Arial" charset="0"/>
              <a:buChar char="•"/>
            </a:pPr>
            <a:r>
              <a:rPr lang="en-US" dirty="0"/>
              <a:t>Dynamic (OOP, Functional)</a:t>
            </a:r>
          </a:p>
          <a:p>
            <a:pPr>
              <a:buFont typeface="Arial" charset="0"/>
              <a:buChar char="•"/>
            </a:pPr>
            <a:r>
              <a:rPr lang="en-US" dirty="0"/>
              <a:t>Multi OS (Windows, Linux, </a:t>
            </a:r>
            <a:r>
              <a:rPr lang="en-US" dirty="0" err="1"/>
              <a:t>MacOS</a:t>
            </a:r>
            <a:r>
              <a:rPr lang="en-US" dirty="0"/>
              <a:t>)</a:t>
            </a:r>
          </a:p>
          <a:p>
            <a:pPr>
              <a:buFont typeface="Arial" charset="0"/>
              <a:buChar char="•"/>
            </a:pPr>
            <a:r>
              <a:rPr lang="en-US" dirty="0"/>
              <a:t>Multi purpose (Web App, Desktop App, DevOps, Mobile App, Gaming, </a:t>
            </a:r>
            <a:r>
              <a:rPr lang="en-US" dirty="0" smtClean="0"/>
              <a:t>Data </a:t>
            </a:r>
            <a:r>
              <a:rPr lang="en-US" dirty="0"/>
              <a:t>science, Robotics, Big Data Engineering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32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959005"/>
            <a:ext cx="4524917" cy="3567460"/>
          </a:xfrm>
          <a:prstGeom prst="rect">
            <a:avLst/>
          </a:prstGeom>
        </p:spPr>
      </p:pic>
      <p:pic>
        <p:nvPicPr>
          <p:cNvPr id="2053" name="Picture 5" descr="https://tlgrm.eu/_/stickers/df1/326/df1326f5-cd9b-44c4-b65d-3dbc3953f7c5/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97" y="1902211"/>
            <a:ext cx="2624254" cy="262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64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66" y="1505724"/>
            <a:ext cx="3327400" cy="1651000"/>
          </a:xfrm>
          <a:prstGeom prst="rect">
            <a:avLst/>
          </a:prstGeom>
        </p:spPr>
      </p:pic>
      <p:pic>
        <p:nvPicPr>
          <p:cNvPr id="3074" name="Picture 2" descr="https://tlgrm.eu/_/stickers/df1/326/df1326f5-cd9b-44c4-b65d-3dbc3953f7c5/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180" y="1505724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85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/Users/murtadho/ali/webinar/progate-DTS/images/show_me_the_code.png"/>
          <p:cNvSpPr>
            <a:spLocks noChangeAspect="1" noChangeArrowheads="1"/>
          </p:cNvSpPr>
          <p:nvPr/>
        </p:nvSpPr>
        <p:spPr bwMode="auto">
          <a:xfrm>
            <a:off x="0" y="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/Users/murtadho/ali/webinar/progate-DTS/images/show_me_the_code.png"/>
          <p:cNvSpPr>
            <a:spLocks noChangeAspect="1" noChangeArrowheads="1"/>
          </p:cNvSpPr>
          <p:nvPr/>
        </p:nvSpPr>
        <p:spPr bwMode="auto">
          <a:xfrm>
            <a:off x="152400" y="152400"/>
            <a:ext cx="5389756" cy="538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0"/>
            <a:ext cx="61981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0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FFFFF"/>
      </a:lt1>
      <a:dk2>
        <a:srgbClr val="44546A"/>
      </a:dk2>
      <a:lt2>
        <a:srgbClr val="FFFFFF"/>
      </a:lt2>
      <a:accent1>
        <a:srgbClr val="FFC000"/>
      </a:accent1>
      <a:accent2>
        <a:srgbClr val="EB1567"/>
      </a:accent2>
      <a:accent3>
        <a:srgbClr val="FFC000"/>
      </a:accent3>
      <a:accent4>
        <a:srgbClr val="3F434D"/>
      </a:accent4>
      <a:accent5>
        <a:srgbClr val="FFC000"/>
      </a:accent5>
      <a:accent6>
        <a:srgbClr val="3F434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2842</TotalTime>
  <Words>454</Words>
  <Application>Microsoft Macintosh PowerPoint</Application>
  <PresentationFormat>On-screen Show (16:9)</PresentationFormat>
  <Paragraphs>41</Paragraphs>
  <Slides>26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Abadi MT Condensed Light</vt:lpstr>
      <vt:lpstr>Arial</vt:lpstr>
      <vt:lpstr>Open Sans</vt:lpstr>
      <vt:lpstr>Raleway</vt:lpstr>
      <vt:lpstr>Roboto</vt:lpstr>
      <vt:lpstr>Tw Cen MT</vt:lpstr>
      <vt:lpstr>Material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Who Are Data Scientists?</vt:lpstr>
      <vt:lpstr>Who Are Data Scientists?</vt:lpstr>
      <vt:lpstr>Learning Data Science With Python - Libraries</vt:lpstr>
      <vt:lpstr>Learning Data Science With Python - Libraries</vt:lpstr>
      <vt:lpstr>Learning Data Science With Python - Tools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147</cp:revision>
  <dcterms:modified xsi:type="dcterms:W3CDTF">2021-07-02T08:00:03Z</dcterms:modified>
</cp:coreProperties>
</file>